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65"/>
    <p:restoredTop sz="60151"/>
  </p:normalViewPr>
  <p:slideViewPr>
    <p:cSldViewPr snapToGrid="0">
      <p:cViewPr varScale="1">
        <p:scale>
          <a:sx n="73" d="100"/>
          <a:sy n="73" d="100"/>
        </p:scale>
        <p:origin x="20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442353-7E94-430B-84EC-ED942918F66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D76A4F8-3CE2-488C-AC3C-671E54CFBD37}">
      <dgm:prSet/>
      <dgm:spPr/>
      <dgm:t>
        <a:bodyPr/>
        <a:lstStyle/>
        <a:p>
          <a:pPr>
            <a:lnSpc>
              <a:spcPct val="100000"/>
            </a:lnSpc>
          </a:pPr>
          <a:r>
            <a:rPr lang="en-US" b="1"/>
            <a:t>Reduced time to value: </a:t>
          </a:r>
          <a:r>
            <a:rPr lang="en-US"/>
            <a:t>value can be created early, without perfect data.</a:t>
          </a:r>
        </a:p>
      </dgm:t>
    </dgm:pt>
    <dgm:pt modelId="{CE4E1DDC-B9E5-4F8D-A078-41C4D34DFC10}" type="parTrans" cxnId="{902AD6EB-8B74-4CF6-B859-7B9B2E344B33}">
      <dgm:prSet/>
      <dgm:spPr/>
      <dgm:t>
        <a:bodyPr/>
        <a:lstStyle/>
        <a:p>
          <a:endParaRPr lang="en-US"/>
        </a:p>
      </dgm:t>
    </dgm:pt>
    <dgm:pt modelId="{91B154CA-CA57-4DDA-9CC5-75C62D3978F2}" type="sibTrans" cxnId="{902AD6EB-8B74-4CF6-B859-7B9B2E344B33}">
      <dgm:prSet/>
      <dgm:spPr/>
      <dgm:t>
        <a:bodyPr/>
        <a:lstStyle/>
        <a:p>
          <a:endParaRPr lang="en-US"/>
        </a:p>
      </dgm:t>
    </dgm:pt>
    <dgm:pt modelId="{C7B86856-357C-416A-AD43-32831A6A6F9A}">
      <dgm:prSet/>
      <dgm:spPr/>
      <dgm:t>
        <a:bodyPr/>
        <a:lstStyle/>
        <a:p>
          <a:pPr>
            <a:lnSpc>
              <a:spcPct val="100000"/>
            </a:lnSpc>
          </a:pPr>
          <a:r>
            <a:rPr lang="en-US" b="1"/>
            <a:t>Increased likelihood of transformation: </a:t>
          </a:r>
          <a:r>
            <a:rPr lang="en-US"/>
            <a:t>Analytics can lead to lasting effects that solve many organizational issues.</a:t>
          </a:r>
        </a:p>
      </dgm:t>
    </dgm:pt>
    <dgm:pt modelId="{EA077EAB-1C44-49A0-A38D-DE24AD5B6315}" type="parTrans" cxnId="{C500F13C-07C7-4B4C-BDAF-2293B3EF7358}">
      <dgm:prSet/>
      <dgm:spPr/>
      <dgm:t>
        <a:bodyPr/>
        <a:lstStyle/>
        <a:p>
          <a:endParaRPr lang="en-US"/>
        </a:p>
      </dgm:t>
    </dgm:pt>
    <dgm:pt modelId="{39E9E00C-CC0A-4A7C-8A95-8912799C9762}" type="sibTrans" cxnId="{C500F13C-07C7-4B4C-BDAF-2293B3EF7358}">
      <dgm:prSet/>
      <dgm:spPr/>
      <dgm:t>
        <a:bodyPr/>
        <a:lstStyle/>
        <a:p>
          <a:endParaRPr lang="en-US"/>
        </a:p>
      </dgm:t>
    </dgm:pt>
    <dgm:pt modelId="{3B100D0B-63C3-429C-BF71-6905867680B1}">
      <dgm:prSet/>
      <dgm:spPr/>
      <dgm:t>
        <a:bodyPr/>
        <a:lstStyle/>
        <a:p>
          <a:pPr>
            <a:lnSpc>
              <a:spcPct val="100000"/>
            </a:lnSpc>
          </a:pPr>
          <a:r>
            <a:rPr lang="en-US" b="1"/>
            <a:t>Greater focus on achievable steps: </a:t>
          </a:r>
          <a:r>
            <a:rPr lang="en-US"/>
            <a:t>Narrow and orderly focus on resources. Steps are much easier to tackle when compared to sweeping universal changes.</a:t>
          </a:r>
        </a:p>
      </dgm:t>
    </dgm:pt>
    <dgm:pt modelId="{B6A4ABBE-5233-4DC9-AFF3-28FD4E706940}" type="parTrans" cxnId="{FD269838-FEA8-4181-B55E-84EB88D9A08B}">
      <dgm:prSet/>
      <dgm:spPr/>
      <dgm:t>
        <a:bodyPr/>
        <a:lstStyle/>
        <a:p>
          <a:endParaRPr lang="en-US"/>
        </a:p>
      </dgm:t>
    </dgm:pt>
    <dgm:pt modelId="{05AC3D38-4858-491C-8E71-1D892A8E0905}" type="sibTrans" cxnId="{FD269838-FEA8-4181-B55E-84EB88D9A08B}">
      <dgm:prSet/>
      <dgm:spPr/>
      <dgm:t>
        <a:bodyPr/>
        <a:lstStyle/>
        <a:p>
          <a:endParaRPr lang="en-US"/>
        </a:p>
      </dgm:t>
    </dgm:pt>
    <dgm:pt modelId="{797F1D5B-0E31-4A55-96FC-F1268CCC2ECF}" type="pres">
      <dgm:prSet presAssocID="{7B442353-7E94-430B-84EC-ED942918F66E}" presName="root" presStyleCnt="0">
        <dgm:presLayoutVars>
          <dgm:dir/>
          <dgm:resizeHandles val="exact"/>
        </dgm:presLayoutVars>
      </dgm:prSet>
      <dgm:spPr/>
    </dgm:pt>
    <dgm:pt modelId="{CA34DDF9-B718-42F8-91AA-A8A30FE09404}" type="pres">
      <dgm:prSet presAssocID="{AD76A4F8-3CE2-488C-AC3C-671E54CFBD37}" presName="compNode" presStyleCnt="0"/>
      <dgm:spPr/>
    </dgm:pt>
    <dgm:pt modelId="{2D79AB1C-3F00-4CF3-9D39-C7955C9203DC}" type="pres">
      <dgm:prSet presAssocID="{AD76A4F8-3CE2-488C-AC3C-671E54CFBD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A398C423-31DF-465D-BDE4-004D7D4ED53D}" type="pres">
      <dgm:prSet presAssocID="{AD76A4F8-3CE2-488C-AC3C-671E54CFBD37}" presName="spaceRect" presStyleCnt="0"/>
      <dgm:spPr/>
    </dgm:pt>
    <dgm:pt modelId="{657477C8-4B4E-4E41-9A38-53C9BB65FAD8}" type="pres">
      <dgm:prSet presAssocID="{AD76A4F8-3CE2-488C-AC3C-671E54CFBD37}" presName="textRect" presStyleLbl="revTx" presStyleIdx="0" presStyleCnt="3">
        <dgm:presLayoutVars>
          <dgm:chMax val="1"/>
          <dgm:chPref val="1"/>
        </dgm:presLayoutVars>
      </dgm:prSet>
      <dgm:spPr/>
    </dgm:pt>
    <dgm:pt modelId="{A92DFD5C-746A-4B63-8CCB-E0473A356B98}" type="pres">
      <dgm:prSet presAssocID="{91B154CA-CA57-4DDA-9CC5-75C62D3978F2}" presName="sibTrans" presStyleCnt="0"/>
      <dgm:spPr/>
    </dgm:pt>
    <dgm:pt modelId="{4E06C778-0432-4ECD-ABC0-B0D2DAA002D7}" type="pres">
      <dgm:prSet presAssocID="{C7B86856-357C-416A-AD43-32831A6A6F9A}" presName="compNode" presStyleCnt="0"/>
      <dgm:spPr/>
    </dgm:pt>
    <dgm:pt modelId="{1DDCC7C0-BF35-4590-A30B-7E346074376D}" type="pres">
      <dgm:prSet presAssocID="{C7B86856-357C-416A-AD43-32831A6A6F9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ze"/>
        </a:ext>
      </dgm:extLst>
    </dgm:pt>
    <dgm:pt modelId="{CEEA48DB-C2D7-491F-8A88-5920A6B4802C}" type="pres">
      <dgm:prSet presAssocID="{C7B86856-357C-416A-AD43-32831A6A6F9A}" presName="spaceRect" presStyleCnt="0"/>
      <dgm:spPr/>
    </dgm:pt>
    <dgm:pt modelId="{93F16FBD-70CE-4A93-9EDE-E85EEDA5C6DB}" type="pres">
      <dgm:prSet presAssocID="{C7B86856-357C-416A-AD43-32831A6A6F9A}" presName="textRect" presStyleLbl="revTx" presStyleIdx="1" presStyleCnt="3">
        <dgm:presLayoutVars>
          <dgm:chMax val="1"/>
          <dgm:chPref val="1"/>
        </dgm:presLayoutVars>
      </dgm:prSet>
      <dgm:spPr/>
    </dgm:pt>
    <dgm:pt modelId="{6A70E3AC-C774-4081-B79E-7027AE2A142B}" type="pres">
      <dgm:prSet presAssocID="{39E9E00C-CC0A-4A7C-8A95-8912799C9762}" presName="sibTrans" presStyleCnt="0"/>
      <dgm:spPr/>
    </dgm:pt>
    <dgm:pt modelId="{CBF51E01-9E87-4AA3-8EA5-753AB81C8EFF}" type="pres">
      <dgm:prSet presAssocID="{3B100D0B-63C3-429C-BF71-6905867680B1}" presName="compNode" presStyleCnt="0"/>
      <dgm:spPr/>
    </dgm:pt>
    <dgm:pt modelId="{1458460E-9E97-4A90-8060-674A68A985CA}" type="pres">
      <dgm:prSet presAssocID="{3B100D0B-63C3-429C-BF71-6905867680B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533F7916-EDC2-49F7-B0C2-C3360C2D987E}" type="pres">
      <dgm:prSet presAssocID="{3B100D0B-63C3-429C-BF71-6905867680B1}" presName="spaceRect" presStyleCnt="0"/>
      <dgm:spPr/>
    </dgm:pt>
    <dgm:pt modelId="{AFF02FE9-9FBF-4D6F-B713-81C9A2935E81}" type="pres">
      <dgm:prSet presAssocID="{3B100D0B-63C3-429C-BF71-6905867680B1}" presName="textRect" presStyleLbl="revTx" presStyleIdx="2" presStyleCnt="3">
        <dgm:presLayoutVars>
          <dgm:chMax val="1"/>
          <dgm:chPref val="1"/>
        </dgm:presLayoutVars>
      </dgm:prSet>
      <dgm:spPr/>
    </dgm:pt>
  </dgm:ptLst>
  <dgm:cxnLst>
    <dgm:cxn modelId="{EF54AD03-DA3E-4983-B04A-37AD9DFDD13C}" type="presOf" srcId="{7B442353-7E94-430B-84EC-ED942918F66E}" destId="{797F1D5B-0E31-4A55-96FC-F1268CCC2ECF}" srcOrd="0" destOrd="0" presId="urn:microsoft.com/office/officeart/2018/2/layout/IconLabelList"/>
    <dgm:cxn modelId="{FD269838-FEA8-4181-B55E-84EB88D9A08B}" srcId="{7B442353-7E94-430B-84EC-ED942918F66E}" destId="{3B100D0B-63C3-429C-BF71-6905867680B1}" srcOrd="2" destOrd="0" parTransId="{B6A4ABBE-5233-4DC9-AFF3-28FD4E706940}" sibTransId="{05AC3D38-4858-491C-8E71-1D892A8E0905}"/>
    <dgm:cxn modelId="{C500F13C-07C7-4B4C-BDAF-2293B3EF7358}" srcId="{7B442353-7E94-430B-84EC-ED942918F66E}" destId="{C7B86856-357C-416A-AD43-32831A6A6F9A}" srcOrd="1" destOrd="0" parTransId="{EA077EAB-1C44-49A0-A38D-DE24AD5B6315}" sibTransId="{39E9E00C-CC0A-4A7C-8A95-8912799C9762}"/>
    <dgm:cxn modelId="{E70B293E-9C06-4A25-8D9A-76D5CE510419}" type="presOf" srcId="{3B100D0B-63C3-429C-BF71-6905867680B1}" destId="{AFF02FE9-9FBF-4D6F-B713-81C9A2935E81}" srcOrd="0" destOrd="0" presId="urn:microsoft.com/office/officeart/2018/2/layout/IconLabelList"/>
    <dgm:cxn modelId="{5A0E8271-06C8-47F6-9D76-A71FA76DACA1}" type="presOf" srcId="{AD76A4F8-3CE2-488C-AC3C-671E54CFBD37}" destId="{657477C8-4B4E-4E41-9A38-53C9BB65FAD8}" srcOrd="0" destOrd="0" presId="urn:microsoft.com/office/officeart/2018/2/layout/IconLabelList"/>
    <dgm:cxn modelId="{D559BE95-3EB2-46E6-B7A0-38C4B0C714B7}" type="presOf" srcId="{C7B86856-357C-416A-AD43-32831A6A6F9A}" destId="{93F16FBD-70CE-4A93-9EDE-E85EEDA5C6DB}" srcOrd="0" destOrd="0" presId="urn:microsoft.com/office/officeart/2018/2/layout/IconLabelList"/>
    <dgm:cxn modelId="{902AD6EB-8B74-4CF6-B859-7B9B2E344B33}" srcId="{7B442353-7E94-430B-84EC-ED942918F66E}" destId="{AD76A4F8-3CE2-488C-AC3C-671E54CFBD37}" srcOrd="0" destOrd="0" parTransId="{CE4E1DDC-B9E5-4F8D-A078-41C4D34DFC10}" sibTransId="{91B154CA-CA57-4DDA-9CC5-75C62D3978F2}"/>
    <dgm:cxn modelId="{45E92FC8-04B3-47FE-B752-D6ED0A960183}" type="presParOf" srcId="{797F1D5B-0E31-4A55-96FC-F1268CCC2ECF}" destId="{CA34DDF9-B718-42F8-91AA-A8A30FE09404}" srcOrd="0" destOrd="0" presId="urn:microsoft.com/office/officeart/2018/2/layout/IconLabelList"/>
    <dgm:cxn modelId="{9AE47326-41C2-4889-9751-264B52F7B0A1}" type="presParOf" srcId="{CA34DDF9-B718-42F8-91AA-A8A30FE09404}" destId="{2D79AB1C-3F00-4CF3-9D39-C7955C9203DC}" srcOrd="0" destOrd="0" presId="urn:microsoft.com/office/officeart/2018/2/layout/IconLabelList"/>
    <dgm:cxn modelId="{CB32CC55-A5EE-40B0-BC0D-B1008CC6C15E}" type="presParOf" srcId="{CA34DDF9-B718-42F8-91AA-A8A30FE09404}" destId="{A398C423-31DF-465D-BDE4-004D7D4ED53D}" srcOrd="1" destOrd="0" presId="urn:microsoft.com/office/officeart/2018/2/layout/IconLabelList"/>
    <dgm:cxn modelId="{FC01D287-F48A-438C-8358-D1E6200BE668}" type="presParOf" srcId="{CA34DDF9-B718-42F8-91AA-A8A30FE09404}" destId="{657477C8-4B4E-4E41-9A38-53C9BB65FAD8}" srcOrd="2" destOrd="0" presId="urn:microsoft.com/office/officeart/2018/2/layout/IconLabelList"/>
    <dgm:cxn modelId="{CA927885-95B1-42AC-8F01-EB36EEC6BC71}" type="presParOf" srcId="{797F1D5B-0E31-4A55-96FC-F1268CCC2ECF}" destId="{A92DFD5C-746A-4B63-8CCB-E0473A356B98}" srcOrd="1" destOrd="0" presId="urn:microsoft.com/office/officeart/2018/2/layout/IconLabelList"/>
    <dgm:cxn modelId="{BC5F2F0D-8008-47DF-BFD8-8EEEB9E721D7}" type="presParOf" srcId="{797F1D5B-0E31-4A55-96FC-F1268CCC2ECF}" destId="{4E06C778-0432-4ECD-ABC0-B0D2DAA002D7}" srcOrd="2" destOrd="0" presId="urn:microsoft.com/office/officeart/2018/2/layout/IconLabelList"/>
    <dgm:cxn modelId="{F11F98D4-6294-4EBD-AE30-20ECB5FF9015}" type="presParOf" srcId="{4E06C778-0432-4ECD-ABC0-B0D2DAA002D7}" destId="{1DDCC7C0-BF35-4590-A30B-7E346074376D}" srcOrd="0" destOrd="0" presId="urn:microsoft.com/office/officeart/2018/2/layout/IconLabelList"/>
    <dgm:cxn modelId="{13D794A1-46AA-404A-85DB-BC8CB502E61D}" type="presParOf" srcId="{4E06C778-0432-4ECD-ABC0-B0D2DAA002D7}" destId="{CEEA48DB-C2D7-491F-8A88-5920A6B4802C}" srcOrd="1" destOrd="0" presId="urn:microsoft.com/office/officeart/2018/2/layout/IconLabelList"/>
    <dgm:cxn modelId="{BDABB7D1-CC02-4943-81C3-8F7D5FDB918E}" type="presParOf" srcId="{4E06C778-0432-4ECD-ABC0-B0D2DAA002D7}" destId="{93F16FBD-70CE-4A93-9EDE-E85EEDA5C6DB}" srcOrd="2" destOrd="0" presId="urn:microsoft.com/office/officeart/2018/2/layout/IconLabelList"/>
    <dgm:cxn modelId="{5DDE0B80-5C0D-449E-B787-0B9AABFFC649}" type="presParOf" srcId="{797F1D5B-0E31-4A55-96FC-F1268CCC2ECF}" destId="{6A70E3AC-C774-4081-B79E-7027AE2A142B}" srcOrd="3" destOrd="0" presId="urn:microsoft.com/office/officeart/2018/2/layout/IconLabelList"/>
    <dgm:cxn modelId="{896A6A0C-C641-4935-83B0-1DDFC7CD9C7E}" type="presParOf" srcId="{797F1D5B-0E31-4A55-96FC-F1268CCC2ECF}" destId="{CBF51E01-9E87-4AA3-8EA5-753AB81C8EFF}" srcOrd="4" destOrd="0" presId="urn:microsoft.com/office/officeart/2018/2/layout/IconLabelList"/>
    <dgm:cxn modelId="{6661977E-C2E2-4EC5-8426-ACC8E105B940}" type="presParOf" srcId="{CBF51E01-9E87-4AA3-8EA5-753AB81C8EFF}" destId="{1458460E-9E97-4A90-8060-674A68A985CA}" srcOrd="0" destOrd="0" presId="urn:microsoft.com/office/officeart/2018/2/layout/IconLabelList"/>
    <dgm:cxn modelId="{89C978F4-5536-4255-9A8C-AFAA7D3F6BE2}" type="presParOf" srcId="{CBF51E01-9E87-4AA3-8EA5-753AB81C8EFF}" destId="{533F7916-EDC2-49F7-B0C2-C3360C2D987E}" srcOrd="1" destOrd="0" presId="urn:microsoft.com/office/officeart/2018/2/layout/IconLabelList"/>
    <dgm:cxn modelId="{36D45329-C875-4390-A5F0-A769DB325AB7}" type="presParOf" srcId="{CBF51E01-9E87-4AA3-8EA5-753AB81C8EFF}" destId="{AFF02FE9-9FBF-4D6F-B713-81C9A2935E8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9AB1C-3F00-4CF3-9D39-C7955C9203DC}">
      <dsp:nvSpPr>
        <dsp:cNvPr id="0" name=""/>
        <dsp:cNvSpPr/>
      </dsp:nvSpPr>
      <dsp:spPr>
        <a:xfrm>
          <a:off x="1051081" y="390121"/>
          <a:ext cx="1272302" cy="12723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7477C8-4B4E-4E41-9A38-53C9BB65FAD8}">
      <dsp:nvSpPr>
        <dsp:cNvPr id="0" name=""/>
        <dsp:cNvSpPr/>
      </dsp:nvSpPr>
      <dsp:spPr>
        <a:xfrm>
          <a:off x="273563" y="2014079"/>
          <a:ext cx="282733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Reduced time to value: </a:t>
          </a:r>
          <a:r>
            <a:rPr lang="en-US" sz="1100" kern="1200"/>
            <a:t>value can be created early, without perfect data.</a:t>
          </a:r>
        </a:p>
      </dsp:txBody>
      <dsp:txXfrm>
        <a:off x="273563" y="2014079"/>
        <a:ext cx="2827339" cy="720000"/>
      </dsp:txXfrm>
    </dsp:sp>
    <dsp:sp modelId="{1DDCC7C0-BF35-4590-A30B-7E346074376D}">
      <dsp:nvSpPr>
        <dsp:cNvPr id="0" name=""/>
        <dsp:cNvSpPr/>
      </dsp:nvSpPr>
      <dsp:spPr>
        <a:xfrm>
          <a:off x="4373205" y="390121"/>
          <a:ext cx="1272302" cy="12723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F16FBD-70CE-4A93-9EDE-E85EEDA5C6DB}">
      <dsp:nvSpPr>
        <dsp:cNvPr id="0" name=""/>
        <dsp:cNvSpPr/>
      </dsp:nvSpPr>
      <dsp:spPr>
        <a:xfrm>
          <a:off x="3595686" y="2014079"/>
          <a:ext cx="282733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Increased likelihood of transformation: </a:t>
          </a:r>
          <a:r>
            <a:rPr lang="en-US" sz="1100" kern="1200"/>
            <a:t>Analytics can lead to lasting effects that solve many organizational issues.</a:t>
          </a:r>
        </a:p>
      </dsp:txBody>
      <dsp:txXfrm>
        <a:off x="3595686" y="2014079"/>
        <a:ext cx="2827339" cy="720000"/>
      </dsp:txXfrm>
    </dsp:sp>
    <dsp:sp modelId="{1458460E-9E97-4A90-8060-674A68A985CA}">
      <dsp:nvSpPr>
        <dsp:cNvPr id="0" name=""/>
        <dsp:cNvSpPr/>
      </dsp:nvSpPr>
      <dsp:spPr>
        <a:xfrm>
          <a:off x="7695328" y="390121"/>
          <a:ext cx="1272302" cy="12723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F02FE9-9FBF-4D6F-B713-81C9A2935E81}">
      <dsp:nvSpPr>
        <dsp:cNvPr id="0" name=""/>
        <dsp:cNvSpPr/>
      </dsp:nvSpPr>
      <dsp:spPr>
        <a:xfrm>
          <a:off x="6917810" y="2014079"/>
          <a:ext cx="282733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Greater focus on achievable steps: </a:t>
          </a:r>
          <a:r>
            <a:rPr lang="en-US" sz="1100" kern="1200"/>
            <a:t>Narrow and orderly focus on resources. Steps are much easier to tackle when compared to sweeping universal changes.</a:t>
          </a:r>
        </a:p>
      </dsp:txBody>
      <dsp:txXfrm>
        <a:off x="6917810" y="2014079"/>
        <a:ext cx="2827339"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8EA657-0CEE-4D7C-BD24-97E66429EF9E}" type="datetimeFigureOut">
              <a:rPr lang="en-US"/>
              <a:t>1/28/21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F087B0-A4FA-4216-A97A-DBB08B5C3301}" type="slidenum">
              <a:rPr lang="en-US"/>
              <a:t>‹#›</a:t>
            </a:fld>
            <a:endParaRPr lang="en-US"/>
          </a:p>
        </p:txBody>
      </p:sp>
    </p:spTree>
    <p:extLst>
      <p:ext uri="{BB962C8B-B14F-4D97-AF65-F5344CB8AC3E}">
        <p14:creationId xmlns:p14="http://schemas.microsoft.com/office/powerpoint/2010/main" val="826075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Within each opportunity companies should start with questions, not data. More-often-then-not organizations start by gathering all the data available before beginning the analysis. This leads to a focus on data management – collecting, cleaning, and converting data. This leaves little time, energy, or resources to understand the value or potential of the data collected.</a:t>
            </a:r>
          </a:p>
          <a:p>
            <a:endParaRPr lang="en-US" dirty="0">
              <a:cs typeface="Calibri"/>
            </a:endParaRPr>
          </a:p>
          <a:p>
            <a:r>
              <a:rPr lang="en-US" dirty="0">
                <a:cs typeface="Calibri"/>
              </a:rPr>
              <a:t>Organizations should “start in the middle” when implementing analytics by first defining the insights and questions needed to meet the business objectives, and then identify the data needed to get those answers. This keeps the 3 gears moving – data, insight, and timely actions</a:t>
            </a:r>
          </a:p>
        </p:txBody>
      </p:sp>
      <p:sp>
        <p:nvSpPr>
          <p:cNvPr id="4" name="Slide Number Placeholder 3"/>
          <p:cNvSpPr>
            <a:spLocks noGrp="1"/>
          </p:cNvSpPr>
          <p:nvPr>
            <p:ph type="sldNum" sz="quarter" idx="5"/>
          </p:nvPr>
        </p:nvSpPr>
        <p:spPr/>
        <p:txBody>
          <a:bodyPr/>
          <a:lstStyle/>
          <a:p>
            <a:fld id="{8AF087B0-A4FA-4216-A97A-DBB08B5C3301}" type="slidenum">
              <a:rPr lang="en-US"/>
              <a:t>14</a:t>
            </a:fld>
            <a:endParaRPr lang="en-US"/>
          </a:p>
        </p:txBody>
      </p:sp>
    </p:spTree>
    <p:extLst>
      <p:ext uri="{BB962C8B-B14F-4D97-AF65-F5344CB8AC3E}">
        <p14:creationId xmlns:p14="http://schemas.microsoft.com/office/powerpoint/2010/main" val="1747828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Embed Insights to drive actions and deliver value</a:t>
            </a:r>
          </a:p>
          <a:p>
            <a:endParaRPr lang="en-US" dirty="0">
              <a:cs typeface="Calibri"/>
            </a:endParaRPr>
          </a:p>
          <a:p>
            <a:r>
              <a:rPr lang="en-US" dirty="0">
                <a:cs typeface="Calibri"/>
              </a:rPr>
              <a:t>Analytics solutions, optimization, work flow, and simulations are making insights more understandable. The respondents named: trend analysis, forecasting, and standardized reporting as the most important tools they use on a daily basis. </a:t>
            </a:r>
          </a:p>
          <a:p>
            <a:endParaRPr lang="en-US" dirty="0">
              <a:cs typeface="Calibri"/>
            </a:endParaRPr>
          </a:p>
          <a:p>
            <a:r>
              <a:rPr lang="en-US" dirty="0">
                <a:cs typeface="Calibri"/>
              </a:rPr>
              <a:t>Soon, data visualization like dashboards, simulations, analytics, and advanced statistical techniques such as regression analysis became more popular. </a:t>
            </a:r>
          </a:p>
          <a:p>
            <a:endParaRPr lang="en-US" dirty="0">
              <a:cs typeface="Calibri"/>
            </a:endParaRPr>
          </a:p>
          <a:p>
            <a:r>
              <a:rPr lang="en-US" dirty="0">
                <a:cs typeface="Calibri"/>
              </a:rPr>
              <a:t>These new techniques and approaches transform insights into action and allows the decision makers to see their sales and choices, and allows them to listen to their customers feedback.</a:t>
            </a:r>
          </a:p>
        </p:txBody>
      </p:sp>
      <p:sp>
        <p:nvSpPr>
          <p:cNvPr id="4" name="Slide Number Placeholder 3"/>
          <p:cNvSpPr>
            <a:spLocks noGrp="1"/>
          </p:cNvSpPr>
          <p:nvPr>
            <p:ph type="sldNum" sz="quarter" idx="5"/>
          </p:nvPr>
        </p:nvSpPr>
        <p:spPr/>
        <p:txBody>
          <a:bodyPr/>
          <a:lstStyle/>
          <a:p>
            <a:fld id="{8AF087B0-A4FA-4216-A97A-DBB08B5C3301}" type="slidenum">
              <a:rPr lang="en-US"/>
              <a:t>15</a:t>
            </a:fld>
            <a:endParaRPr lang="en-US"/>
          </a:p>
        </p:txBody>
      </p:sp>
    </p:spTree>
    <p:extLst>
      <p:ext uri="{BB962C8B-B14F-4D97-AF65-F5344CB8AC3E}">
        <p14:creationId xmlns:p14="http://schemas.microsoft.com/office/powerpoint/2010/main" val="4048250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Add, </a:t>
            </a:r>
            <a:r>
              <a:rPr lang="en-US">
                <a:cs typeface="Calibri"/>
              </a:rPr>
              <a:t>don’t detract</a:t>
            </a:r>
          </a:p>
          <a:p>
            <a:endParaRPr lang="en-US">
              <a:cs typeface="Calibri"/>
            </a:endParaRPr>
          </a:p>
          <a:p>
            <a:r>
              <a:rPr lang="en-US" dirty="0">
                <a:cs typeface="Calibri"/>
              </a:rPr>
              <a:t>This does not mean spreadsheets and charts should go away. New tools should supplement older tools or be used along side one another.</a:t>
            </a:r>
          </a:p>
          <a:p>
            <a:endParaRPr lang="en-US" dirty="0">
              <a:cs typeface="Calibri"/>
            </a:endParaRPr>
          </a:p>
          <a:p>
            <a:r>
              <a:rPr lang="en-US" dirty="0">
                <a:cs typeface="Calibri"/>
              </a:rPr>
              <a:t>With the high demand for analytics, as new ideas come up the existing ideas should also be supported. Adding capabilities without detracting from existing ones is one of the fastest ways to getting full benefits from analytics-driven management.</a:t>
            </a:r>
          </a:p>
          <a:p>
            <a:endParaRPr lang="en-US" dirty="0">
              <a:cs typeface="Calibri"/>
            </a:endParaRPr>
          </a:p>
          <a:p>
            <a:r>
              <a:rPr lang="en-US" dirty="0">
                <a:cs typeface="Calibri"/>
              </a:rPr>
              <a:t>Disciplines such as finance and supply chain are inherently data intensive and are often where analytics first take off. This idea creates a "snowball effect" as models from one function are repurposed for another with minimal adjustments.</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8AF087B0-A4FA-4216-A97A-DBB08B5C3301}" type="slidenum">
              <a:rPr lang="en-US"/>
              <a:t>16</a:t>
            </a:fld>
            <a:endParaRPr lang="en-US"/>
          </a:p>
        </p:txBody>
      </p:sp>
    </p:spTree>
    <p:extLst>
      <p:ext uri="{BB962C8B-B14F-4D97-AF65-F5344CB8AC3E}">
        <p14:creationId xmlns:p14="http://schemas.microsoft.com/office/powerpoint/2010/main" val="942411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data is getting bigger. Information is coming from instrumented, interconnected supply chains transmitting real-time data about fluctuations in everything from market demand to the weather.</a:t>
            </a:r>
          </a:p>
          <a:p>
            <a:endParaRPr lang="en-US" dirty="0">
              <a:cs typeface="Calibri"/>
            </a:endParaRPr>
          </a:p>
          <a:p>
            <a:r>
              <a:rPr lang="en-US" dirty="0">
                <a:cs typeface="Calibri"/>
              </a:rPr>
              <a:t>The organization will need to understand how each piece of the data and </a:t>
            </a:r>
            <a:r>
              <a:rPr lang="en-US" dirty="0"/>
              <a:t>The information agenda increases the organization’s ability to share and deliver trusted information across all applications and processes.</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8AF087B0-A4FA-4216-A97A-DBB08B5C3301}" type="slidenum">
              <a:rPr lang="en-US"/>
              <a:t>17</a:t>
            </a:fld>
            <a:endParaRPr lang="en-US"/>
          </a:p>
        </p:txBody>
      </p:sp>
    </p:spTree>
    <p:extLst>
      <p:ext uri="{BB962C8B-B14F-4D97-AF65-F5344CB8AC3E}">
        <p14:creationId xmlns:p14="http://schemas.microsoft.com/office/powerpoint/2010/main" val="3083543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1/28/21</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36084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9771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02719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53798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88168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79428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14846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703087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52387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4938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17338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1/28/21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4488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576357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4039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30903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62228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69697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1/28/21</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8758524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results-based-management.blogspot.com/2012/03/indicator-data-visualizations-guardian.html"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aketvaani.blogspot.com/2011/02/five-steps-to-success.html" TargetMode="External"/><Relationship Id="rId3" Type="http://schemas.openxmlformats.org/officeDocument/2006/relationships/diagramLayout" Target="../diagrams/layout1.xml"/><Relationship Id="rId7" Type="http://schemas.openxmlformats.org/officeDocument/2006/relationships/image" Target="../media/image22.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hyperlink" Target="https://creativecommons.org/licenses/by-nd/3.0/"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image" Target="../media/image2.png"/><Relationship Id="rId7" Type="http://schemas.openxmlformats.org/officeDocument/2006/relationships/hyperlink" Target="https://creativecommons.org/licenses/by-sa/3.0/"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commons.wikimedia.org/wiki/File:Mit-smr-social-default.png" TargetMode="External"/><Relationship Id="rId5" Type="http://schemas.openxmlformats.org/officeDocument/2006/relationships/image" Target="../media/image3.png"/><Relationship Id="rId4" Type="http://schemas.openxmlformats.org/officeDocument/2006/relationships/hyperlink" Target="http://core.csu.edu.cn/OcwWeb/Sloan-School-of-Management/index.htm"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image" Target="../media/image4.jpeg"/><Relationship Id="rId7" Type="http://schemas.openxmlformats.org/officeDocument/2006/relationships/hyperlink" Target="https://2016.opensource.hk/topics/ibm-cloud-open-by-design/"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hyperlink" Target="http://englishjoinsus.blogspot.com/2017/10/listenings-how-to-answer-phone-call.html" TargetMode="External"/><Relationship Id="rId4" Type="http://schemas.openxmlformats.org/officeDocument/2006/relationships/image" Target="../media/image5.png"/><Relationship Id="rId9" Type="http://schemas.openxmlformats.org/officeDocument/2006/relationships/hyperlink" Target="https://creativecommons.org/licenses/by-nc/3.0/"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image" Target="../media/image7.jpeg"/><Relationship Id="rId7" Type="http://schemas.openxmlformats.org/officeDocument/2006/relationships/hyperlink" Target="https://creativecommons.org/licenses/by/3.0/"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newonenext.blogspot.com/2013/12/filter-out-your-visits-to-your-blog.html" TargetMode="External"/><Relationship Id="rId5" Type="http://schemas.openxmlformats.org/officeDocument/2006/relationships/image" Target="../media/image8.png"/><Relationship Id="rId4" Type="http://schemas.openxmlformats.org/officeDocument/2006/relationships/hyperlink" Target="https://commons.wikimedia.org/wiki/File:Web_analytics_tool.JPG"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atisfyingretirement.blogspot.com/2011/05/you-can-retire-can-you-rework.html" TargetMode="External"/><Relationship Id="rId5" Type="http://schemas.openxmlformats.org/officeDocument/2006/relationships/image" Target="../media/image10.jpeg"/><Relationship Id="rId4" Type="http://schemas.openxmlformats.org/officeDocument/2006/relationships/hyperlink" Target="https://technofaq.org/posts/2018/02/social-media-and-your-small-business-is-it-worth-all-the-fuss/" TargetMode="External"/><Relationship Id="rId9" Type="http://schemas.openxmlformats.org/officeDocument/2006/relationships/hyperlink" Target="https://creativecommons.org/licenses/by-nd/3.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wondergressive.com/k-computer-exascale-comput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itn.hms.harvard.edu/uncategorized/2020/fairness-machine-learning/"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peoplemattersglobal.com/news/global-perspective/85-of-asias-companies-not-future-ready-asia-pacific-hr-leaders-19637"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D1345-DEE2-4B02-AE50-63B786FF758B}"/>
              </a:ext>
            </a:extLst>
          </p:cNvPr>
          <p:cNvSpPr>
            <a:spLocks noGrp="1"/>
          </p:cNvSpPr>
          <p:nvPr>
            <p:ph type="ctrTitle"/>
          </p:nvPr>
        </p:nvSpPr>
        <p:spPr/>
        <p:txBody>
          <a:bodyPr>
            <a:normAutofit fontScale="90000"/>
          </a:bodyPr>
          <a:lstStyle/>
          <a:p>
            <a:r>
              <a:rPr lang="en-US">
                <a:ea typeface="+mj-lt"/>
                <a:cs typeface="+mj-lt"/>
              </a:rPr>
              <a:t>Big Data, Analytics and the Path From Insights to Value</a:t>
            </a:r>
            <a:endParaRPr lang="en-US"/>
          </a:p>
        </p:txBody>
      </p:sp>
      <p:sp>
        <p:nvSpPr>
          <p:cNvPr id="3" name="Subtitle 2">
            <a:extLst>
              <a:ext uri="{FF2B5EF4-FFF2-40B4-BE49-F238E27FC236}">
                <a16:creationId xmlns:a16="http://schemas.microsoft.com/office/drawing/2014/main" id="{8C8B7C45-4F0C-4AEE-B2A0-CEC0A7A972C4}"/>
              </a:ext>
            </a:extLst>
          </p:cNvPr>
          <p:cNvSpPr>
            <a:spLocks noGrp="1"/>
          </p:cNvSpPr>
          <p:nvPr>
            <p:ph type="subTitle" idx="1"/>
          </p:nvPr>
        </p:nvSpPr>
        <p:spPr>
          <a:xfrm>
            <a:off x="3681491" y="3996267"/>
            <a:ext cx="7821531" cy="1388534"/>
          </a:xfrm>
        </p:spPr>
        <p:txBody>
          <a:bodyPr/>
          <a:lstStyle/>
          <a:p>
            <a:r>
              <a:rPr lang="en-US"/>
              <a:t>Joseph </a:t>
            </a:r>
            <a:r>
              <a:rPr lang="en-US" err="1"/>
              <a:t>Bextermueller</a:t>
            </a:r>
            <a:r>
              <a:rPr lang="en-US"/>
              <a:t>, Mark Chafin, David Pruitt, and Lauren Shaffer</a:t>
            </a:r>
          </a:p>
        </p:txBody>
      </p:sp>
    </p:spTree>
    <p:extLst>
      <p:ext uri="{BB962C8B-B14F-4D97-AF65-F5344CB8AC3E}">
        <p14:creationId xmlns:p14="http://schemas.microsoft.com/office/powerpoint/2010/main" val="2329994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pie chart&#10;&#10;Description automatically generated">
            <a:extLst>
              <a:ext uri="{FF2B5EF4-FFF2-40B4-BE49-F238E27FC236}">
                <a16:creationId xmlns:a16="http://schemas.microsoft.com/office/drawing/2014/main" id="{B825D1C4-9D93-4B24-B58C-F98ABE23A6E5}"/>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5882" r="20995"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2" name="Group 11">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3"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5884524-EB14-487C-96DA-D1A2B09A60B4}"/>
              </a:ext>
            </a:extLst>
          </p:cNvPr>
          <p:cNvSpPr>
            <a:spLocks noGrp="1"/>
          </p:cNvSpPr>
          <p:nvPr>
            <p:ph type="title"/>
          </p:nvPr>
        </p:nvSpPr>
        <p:spPr>
          <a:xfrm>
            <a:off x="972080" y="685800"/>
            <a:ext cx="5260680" cy="1752599"/>
          </a:xfrm>
        </p:spPr>
        <p:txBody>
          <a:bodyPr>
            <a:normAutofit/>
          </a:bodyPr>
          <a:lstStyle/>
          <a:p>
            <a:pPr algn="l"/>
            <a:r>
              <a:rPr lang="en-US"/>
              <a:t>Understandable Information</a:t>
            </a:r>
          </a:p>
        </p:txBody>
      </p:sp>
      <p:sp>
        <p:nvSpPr>
          <p:cNvPr id="3" name="Content Placeholder 2">
            <a:extLst>
              <a:ext uri="{FF2B5EF4-FFF2-40B4-BE49-F238E27FC236}">
                <a16:creationId xmlns:a16="http://schemas.microsoft.com/office/drawing/2014/main" id="{26DAB52F-F815-4596-8E1E-2CF4EE38CF86}"/>
              </a:ext>
            </a:extLst>
          </p:cNvPr>
          <p:cNvSpPr>
            <a:spLocks noGrp="1"/>
          </p:cNvSpPr>
          <p:nvPr>
            <p:ph idx="1"/>
          </p:nvPr>
        </p:nvSpPr>
        <p:spPr>
          <a:xfrm>
            <a:off x="643468" y="2666999"/>
            <a:ext cx="5260680" cy="3124201"/>
          </a:xfrm>
        </p:spPr>
        <p:txBody>
          <a:bodyPr>
            <a:normAutofit/>
          </a:bodyPr>
          <a:lstStyle/>
          <a:p>
            <a:r>
              <a:rPr lang="en-US" sz="2000"/>
              <a:t>Information must be easily understandable to it can be acted upon.</a:t>
            </a:r>
          </a:p>
          <a:p>
            <a:pPr>
              <a:buClr>
                <a:srgbClr val="1287C3"/>
              </a:buClr>
            </a:pPr>
            <a:r>
              <a:rPr lang="en-US" sz="2000"/>
              <a:t>Over the next two years executive stated they would be focusing on the replacement of historical reports with newer approaches such as data visualization and process simulation.</a:t>
            </a:r>
          </a:p>
        </p:txBody>
      </p:sp>
      <p:sp>
        <p:nvSpPr>
          <p:cNvPr id="5" name="TextBox 4">
            <a:extLst>
              <a:ext uri="{FF2B5EF4-FFF2-40B4-BE49-F238E27FC236}">
                <a16:creationId xmlns:a16="http://schemas.microsoft.com/office/drawing/2014/main" id="{8FAAA57B-077D-448E-A225-48F9D4B9140C}"/>
              </a:ext>
            </a:extLst>
          </p:cNvPr>
          <p:cNvSpPr txBox="1"/>
          <p:nvPr/>
        </p:nvSpPr>
        <p:spPr>
          <a:xfrm>
            <a:off x="9668553" y="6657945"/>
            <a:ext cx="252344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2116514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442B6-E7BD-4F3E-82EB-A1254B9703D7}"/>
              </a:ext>
            </a:extLst>
          </p:cNvPr>
          <p:cNvSpPr>
            <a:spLocks noGrp="1"/>
          </p:cNvSpPr>
          <p:nvPr>
            <p:ph type="title"/>
          </p:nvPr>
        </p:nvSpPr>
        <p:spPr/>
        <p:txBody>
          <a:bodyPr/>
          <a:lstStyle/>
          <a:p>
            <a:r>
              <a:rPr lang="en-US"/>
              <a:t>Three Critical Management Steps</a:t>
            </a:r>
          </a:p>
        </p:txBody>
      </p:sp>
      <p:graphicFrame>
        <p:nvGraphicFramePr>
          <p:cNvPr id="7" name="Content Placeholder 2">
            <a:extLst>
              <a:ext uri="{FF2B5EF4-FFF2-40B4-BE49-F238E27FC236}">
                <a16:creationId xmlns:a16="http://schemas.microsoft.com/office/drawing/2014/main" id="{D9C6D927-6845-4EE3-B53A-61BF0A2CEB86}"/>
              </a:ext>
            </a:extLst>
          </p:cNvPr>
          <p:cNvGraphicFramePr>
            <a:graphicFrameLocks noGrp="1"/>
          </p:cNvGraphicFramePr>
          <p:nvPr>
            <p:ph idx="1"/>
          </p:nvPr>
        </p:nvGraphicFramePr>
        <p:xfrm>
          <a:off x="1484310" y="2666999"/>
          <a:ext cx="10018713" cy="312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4" descr="A picture containing icon&#10;&#10;Description automatically generated">
            <a:extLst>
              <a:ext uri="{FF2B5EF4-FFF2-40B4-BE49-F238E27FC236}">
                <a16:creationId xmlns:a16="http://schemas.microsoft.com/office/drawing/2014/main" id="{9817EC3F-C32B-4A62-A3FF-DC2F403D04C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724400" y="2521039"/>
            <a:ext cx="2743200" cy="1815921"/>
          </a:xfrm>
          <a:prstGeom prst="rect">
            <a:avLst/>
          </a:prstGeom>
        </p:spPr>
      </p:pic>
      <p:sp>
        <p:nvSpPr>
          <p:cNvPr id="5" name="TextBox 4">
            <a:extLst>
              <a:ext uri="{FF2B5EF4-FFF2-40B4-BE49-F238E27FC236}">
                <a16:creationId xmlns:a16="http://schemas.microsoft.com/office/drawing/2014/main" id="{10D41283-9BB8-4371-AEF1-A92F98166FA4}"/>
              </a:ext>
            </a:extLst>
          </p:cNvPr>
          <p:cNvSpPr txBox="1"/>
          <p:nvPr/>
        </p:nvSpPr>
        <p:spPr>
          <a:xfrm>
            <a:off x="4724400" y="4337050"/>
            <a:ext cx="2743200" cy="317500"/>
          </a:xfrm>
          <a:prstGeom prst="rect">
            <a:avLst/>
          </a:prstGeom>
        </p:spPr>
        <p:txBody>
          <a:bodyPr>
            <a:normAutofit fontScale="47500" lnSpcReduction="20000"/>
          </a:bodyPr>
          <a:lstStyle/>
          <a:p>
            <a:r>
              <a:rPr lang="en-US">
                <a:hlinkClick r:id="rId8"/>
              </a:rPr>
              <a:t>This Photo</a:t>
            </a:r>
            <a:r>
              <a:rPr lang="en-US"/>
              <a:t> by Unknown author is licensed under </a:t>
            </a:r>
            <a:r>
              <a:rPr lang="en-US">
                <a:hlinkClick r:id="rId9"/>
              </a:rPr>
              <a:t>CC BY-ND</a:t>
            </a:r>
            <a:r>
              <a:rPr lang="en-US"/>
              <a:t>.</a:t>
            </a:r>
          </a:p>
        </p:txBody>
      </p:sp>
    </p:spTree>
    <p:extLst>
      <p:ext uri="{BB962C8B-B14F-4D97-AF65-F5344CB8AC3E}">
        <p14:creationId xmlns:p14="http://schemas.microsoft.com/office/powerpoint/2010/main" val="842403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6" name="Rectangle 15">
            <a:extLst>
              <a:ext uri="{FF2B5EF4-FFF2-40B4-BE49-F238E27FC236}">
                <a16:creationId xmlns:a16="http://schemas.microsoft.com/office/drawing/2014/main" id="{CE3D4922-3D1C-4679-9A86-15BFC1A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64E9BCF-1B67-4514-808C-A5DCBDEB4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0" name="Group 19">
            <a:extLst>
              <a:ext uri="{FF2B5EF4-FFF2-40B4-BE49-F238E27FC236}">
                <a16:creationId xmlns:a16="http://schemas.microsoft.com/office/drawing/2014/main" id="{32238778-9D1D-45F4-BB78-76F208A224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1" name="Freeform 6">
              <a:extLst>
                <a:ext uri="{FF2B5EF4-FFF2-40B4-BE49-F238E27FC236}">
                  <a16:creationId xmlns:a16="http://schemas.microsoft.com/office/drawing/2014/main" id="{93667F4D-F2CD-4E50-BACC-24766910F7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 name="Freeform 7">
              <a:extLst>
                <a:ext uri="{FF2B5EF4-FFF2-40B4-BE49-F238E27FC236}">
                  <a16:creationId xmlns:a16="http://schemas.microsoft.com/office/drawing/2014/main" id="{20CAAE25-D2F2-493F-9569-EC552C1AD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3" name="Freeform 8">
              <a:extLst>
                <a:ext uri="{FF2B5EF4-FFF2-40B4-BE49-F238E27FC236}">
                  <a16:creationId xmlns:a16="http://schemas.microsoft.com/office/drawing/2014/main" id="{42D5E996-541D-42BA-8B22-F7E96752CE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4" name="Freeform 9">
              <a:extLst>
                <a:ext uri="{FF2B5EF4-FFF2-40B4-BE49-F238E27FC236}">
                  <a16:creationId xmlns:a16="http://schemas.microsoft.com/office/drawing/2014/main" id="{6BDB86F1-7C07-4D49-B9C9-7837A1FB2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a:extLst>
                <a:ext uri="{FF2B5EF4-FFF2-40B4-BE49-F238E27FC236}">
                  <a16:creationId xmlns:a16="http://schemas.microsoft.com/office/drawing/2014/main" id="{92FDEA97-0861-44C0-9B26-4BB5F777A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A9F3AA02-C861-444A-9178-0BD3D3CE1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655D23E1-435D-40D9-9567-2821BBB32B24}"/>
              </a:ext>
            </a:extLst>
          </p:cNvPr>
          <p:cNvSpPr>
            <a:spLocks noGrp="1"/>
          </p:cNvSpPr>
          <p:nvPr>
            <p:ph type="title"/>
          </p:nvPr>
        </p:nvSpPr>
        <p:spPr>
          <a:xfrm>
            <a:off x="4850405" y="1396180"/>
            <a:ext cx="6698127" cy="3842570"/>
          </a:xfrm>
        </p:spPr>
        <p:txBody>
          <a:bodyPr vert="horz" lIns="91440" tIns="45720" rIns="91440" bIns="45720" rtlCol="0" anchor="ctr">
            <a:normAutofit/>
          </a:bodyPr>
          <a:lstStyle/>
          <a:p>
            <a:pPr algn="l"/>
            <a:r>
              <a:rPr lang="en-US" sz="6000"/>
              <a:t>5 Recommendations</a:t>
            </a:r>
          </a:p>
        </p:txBody>
      </p:sp>
      <p:sp>
        <p:nvSpPr>
          <p:cNvPr id="3" name="Content Placeholder 2">
            <a:extLst>
              <a:ext uri="{FF2B5EF4-FFF2-40B4-BE49-F238E27FC236}">
                <a16:creationId xmlns:a16="http://schemas.microsoft.com/office/drawing/2014/main" id="{98553AC1-F5FB-4958-8A84-A81B0FFE8DE6}"/>
              </a:ext>
            </a:extLst>
          </p:cNvPr>
          <p:cNvSpPr>
            <a:spLocks noGrp="1"/>
          </p:cNvSpPr>
          <p:nvPr>
            <p:ph idx="1"/>
          </p:nvPr>
        </p:nvSpPr>
        <p:spPr>
          <a:xfrm>
            <a:off x="643467" y="1396180"/>
            <a:ext cx="2531516" cy="3842569"/>
          </a:xfrm>
        </p:spPr>
        <p:txBody>
          <a:bodyPr vert="horz" lIns="91440" tIns="45720" rIns="91440" bIns="45720" rtlCol="0" anchor="ctr">
            <a:normAutofit/>
          </a:bodyPr>
          <a:lstStyle/>
          <a:p>
            <a:pPr marL="0" indent="0" algn="r">
              <a:buNone/>
            </a:pPr>
            <a:r>
              <a:rPr lang="en-US" sz="2100">
                <a:solidFill>
                  <a:srgbClr val="FFFFFF"/>
                </a:solidFill>
              </a:rPr>
              <a:t>MITSloan then derived 5 recommendations for businesses based on their findings</a:t>
            </a:r>
          </a:p>
        </p:txBody>
      </p:sp>
    </p:spTree>
    <p:extLst>
      <p:ext uri="{BB962C8B-B14F-4D97-AF65-F5344CB8AC3E}">
        <p14:creationId xmlns:p14="http://schemas.microsoft.com/office/powerpoint/2010/main" val="2084189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8689088-E8EA-4B0D-9DF5-6503E5538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690B3B91-59FA-408F-A060-4A5642F58B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58" name="Freeform 6">
              <a:extLst>
                <a:ext uri="{FF2B5EF4-FFF2-40B4-BE49-F238E27FC236}">
                  <a16:creationId xmlns:a16="http://schemas.microsoft.com/office/drawing/2014/main" id="{8858380C-1240-4374-A31F-427822512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59" name="Freeform 7">
              <a:extLst>
                <a:ext uri="{FF2B5EF4-FFF2-40B4-BE49-F238E27FC236}">
                  <a16:creationId xmlns:a16="http://schemas.microsoft.com/office/drawing/2014/main" id="{642672F0-8EDE-42F0-944E-D262890D1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60" name="Freeform 8">
              <a:extLst>
                <a:ext uri="{FF2B5EF4-FFF2-40B4-BE49-F238E27FC236}">
                  <a16:creationId xmlns:a16="http://schemas.microsoft.com/office/drawing/2014/main" id="{254BC2E7-552E-4779-9D00-E3A091292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61" name="Freeform 9">
              <a:extLst>
                <a:ext uri="{FF2B5EF4-FFF2-40B4-BE49-F238E27FC236}">
                  <a16:creationId xmlns:a16="http://schemas.microsoft.com/office/drawing/2014/main" id="{BFBE2397-6D4D-4BFA-91A5-867C902EE8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62" name="Freeform 10">
              <a:extLst>
                <a:ext uri="{FF2B5EF4-FFF2-40B4-BE49-F238E27FC236}">
                  <a16:creationId xmlns:a16="http://schemas.microsoft.com/office/drawing/2014/main" id="{400B3F5B-0BB3-42F2-8DAE-82D0FA758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63" name="Freeform 11">
              <a:extLst>
                <a:ext uri="{FF2B5EF4-FFF2-40B4-BE49-F238E27FC236}">
                  <a16:creationId xmlns:a16="http://schemas.microsoft.com/office/drawing/2014/main" id="{AEA6C096-5021-4A6C-B25B-C3DECB2B63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8043F8CB-BE95-451D-8910-1099E6E99B0F}"/>
              </a:ext>
            </a:extLst>
          </p:cNvPr>
          <p:cNvSpPr>
            <a:spLocks noGrp="1"/>
          </p:cNvSpPr>
          <p:nvPr>
            <p:ph type="title"/>
          </p:nvPr>
        </p:nvSpPr>
        <p:spPr>
          <a:xfrm>
            <a:off x="4056063" y="685800"/>
            <a:ext cx="7446961" cy="1752599"/>
          </a:xfrm>
        </p:spPr>
        <p:txBody>
          <a:bodyPr>
            <a:normAutofit/>
          </a:bodyPr>
          <a:lstStyle/>
          <a:p>
            <a:r>
              <a:rPr lang="en-US"/>
              <a:t>1: Think Biggest</a:t>
            </a:r>
          </a:p>
        </p:txBody>
      </p:sp>
      <p:pic>
        <p:nvPicPr>
          <p:cNvPr id="5" name="Picture 5" descr="A person wearing a suit and tie&#10;&#10;Description automatically generated">
            <a:extLst>
              <a:ext uri="{FF2B5EF4-FFF2-40B4-BE49-F238E27FC236}">
                <a16:creationId xmlns:a16="http://schemas.microsoft.com/office/drawing/2014/main" id="{22578280-556D-448F-A388-153479B02283}"/>
              </a:ext>
            </a:extLst>
          </p:cNvPr>
          <p:cNvPicPr>
            <a:picLocks noChangeAspect="1"/>
          </p:cNvPicPr>
          <p:nvPr/>
        </p:nvPicPr>
        <p:blipFill rotWithShape="1">
          <a:blip r:embed="rId3"/>
          <a:srcRect l="27881" r="38070" b="-1"/>
          <a:stretch/>
        </p:blipFill>
        <p:spPr>
          <a:xfrm>
            <a:off x="20" y="10"/>
            <a:ext cx="3175466" cy="5245940"/>
          </a:xfrm>
          <a:custGeom>
            <a:avLst/>
            <a:gdLst/>
            <a:ahLst/>
            <a:cxnLst/>
            <a:rect l="l" t="t" r="r" b="b"/>
            <a:pathLst>
              <a:path w="3175486" h="5245950">
                <a:moveTo>
                  <a:pt x="0" y="0"/>
                </a:moveTo>
                <a:lnTo>
                  <a:pt x="3175486" y="0"/>
                </a:lnTo>
                <a:lnTo>
                  <a:pt x="2294818" y="5223932"/>
                </a:lnTo>
                <a:lnTo>
                  <a:pt x="2310547" y="5245950"/>
                </a:lnTo>
                <a:lnTo>
                  <a:pt x="0" y="4901963"/>
                </a:lnTo>
                <a:close/>
              </a:path>
            </a:pathLst>
          </a:custGeom>
          <a:ln w="38100">
            <a:noFill/>
          </a:ln>
          <a:effectLst/>
        </p:spPr>
      </p:pic>
      <p:pic>
        <p:nvPicPr>
          <p:cNvPr id="6" name="Picture 6" descr="A picture containing diagram&#10;&#10;Description automatically generated">
            <a:extLst>
              <a:ext uri="{FF2B5EF4-FFF2-40B4-BE49-F238E27FC236}">
                <a16:creationId xmlns:a16="http://schemas.microsoft.com/office/drawing/2014/main" id="{123147B4-C731-4086-B793-A01141B7FB54}"/>
              </a:ext>
            </a:extLst>
          </p:cNvPr>
          <p:cNvPicPr>
            <a:picLocks noChangeAspect="1"/>
          </p:cNvPicPr>
          <p:nvPr/>
        </p:nvPicPr>
        <p:blipFill rotWithShape="1">
          <a:blip r:embed="rId4"/>
          <a:srcRect l="-556" t="13296" b="29917"/>
          <a:stretch/>
        </p:blipFill>
        <p:spPr>
          <a:xfrm>
            <a:off x="20" y="4901964"/>
            <a:ext cx="3497488" cy="1979351"/>
          </a:xfrm>
          <a:custGeom>
            <a:avLst/>
            <a:gdLst/>
            <a:ahLst/>
            <a:cxnLst/>
            <a:rect l="l" t="t" r="r" b="b"/>
            <a:pathLst>
              <a:path w="3459163" h="1956037">
                <a:moveTo>
                  <a:pt x="0" y="0"/>
                </a:moveTo>
                <a:lnTo>
                  <a:pt x="2310547" y="343987"/>
                </a:lnTo>
                <a:lnTo>
                  <a:pt x="3459163" y="1951804"/>
                </a:lnTo>
                <a:lnTo>
                  <a:pt x="0" y="1956037"/>
                </a:lnTo>
                <a:close/>
              </a:path>
            </a:pathLst>
          </a:custGeom>
          <a:ln w="38100">
            <a:noFill/>
          </a:ln>
          <a:effectLst/>
        </p:spPr>
      </p:pic>
      <p:sp useBgFill="1">
        <p:nvSpPr>
          <p:cNvPr id="65" name="Rectangle 64">
            <a:extLst>
              <a:ext uri="{FF2B5EF4-FFF2-40B4-BE49-F238E27FC236}">
                <a16:creationId xmlns:a16="http://schemas.microsoft.com/office/drawing/2014/main" id="{61CA6EE3-50AE-4068-8444-C8B685FC8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
            <a:off x="-37177" y="5044766"/>
            <a:ext cx="238625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B906FB-352B-43CD-B2E9-95B169C09045}"/>
              </a:ext>
            </a:extLst>
          </p:cNvPr>
          <p:cNvSpPr>
            <a:spLocks noGrp="1"/>
          </p:cNvSpPr>
          <p:nvPr>
            <p:ph idx="1"/>
          </p:nvPr>
        </p:nvSpPr>
        <p:spPr>
          <a:xfrm>
            <a:off x="4056062" y="2666999"/>
            <a:ext cx="7446961" cy="3124201"/>
          </a:xfrm>
        </p:spPr>
        <p:txBody>
          <a:bodyPr>
            <a:normAutofit/>
          </a:bodyPr>
          <a:lstStyle/>
          <a:p>
            <a:r>
              <a:rPr lang="en-US"/>
              <a:t>Focus on the biggest and highest value opportunities </a:t>
            </a:r>
          </a:p>
          <a:p>
            <a:pPr>
              <a:buClr>
                <a:srgbClr val="1287C3"/>
              </a:buClr>
            </a:pPr>
            <a:r>
              <a:rPr lang="en-US"/>
              <a:t>Involve top management, seek executive sponsorship and best talent</a:t>
            </a:r>
          </a:p>
          <a:p>
            <a:pPr>
              <a:buClr>
                <a:srgbClr val="1287C3"/>
              </a:buClr>
            </a:pPr>
            <a:r>
              <a:rPr lang="en-US"/>
              <a:t>Don't do analytics without strategic business directions </a:t>
            </a:r>
          </a:p>
        </p:txBody>
      </p:sp>
    </p:spTree>
    <p:extLst>
      <p:ext uri="{BB962C8B-B14F-4D97-AF65-F5344CB8AC3E}">
        <p14:creationId xmlns:p14="http://schemas.microsoft.com/office/powerpoint/2010/main" val="2034356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picture containing logo&#10;&#10;Description automatically generated">
            <a:extLst>
              <a:ext uri="{FF2B5EF4-FFF2-40B4-BE49-F238E27FC236}">
                <a16:creationId xmlns:a16="http://schemas.microsoft.com/office/drawing/2014/main" id="{8C878163-2582-4702-9226-4B3573E4397A}"/>
              </a:ext>
            </a:extLst>
          </p:cNvPr>
          <p:cNvPicPr>
            <a:picLocks noChangeAspect="1"/>
          </p:cNvPicPr>
          <p:nvPr/>
        </p:nvPicPr>
        <p:blipFill rotWithShape="1">
          <a:blip r:embed="rId4"/>
          <a:srcRect l="9428" r="13304"/>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24" name="Group 23">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25"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6"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7"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8"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0"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1677B094-4E79-4401-9DDB-FD0D9B243D8D}"/>
              </a:ext>
            </a:extLst>
          </p:cNvPr>
          <p:cNvSpPr>
            <a:spLocks noGrp="1"/>
          </p:cNvSpPr>
          <p:nvPr>
            <p:ph type="title"/>
          </p:nvPr>
        </p:nvSpPr>
        <p:spPr>
          <a:xfrm>
            <a:off x="972080" y="685800"/>
            <a:ext cx="5260680" cy="1752599"/>
          </a:xfrm>
        </p:spPr>
        <p:txBody>
          <a:bodyPr>
            <a:normAutofit/>
          </a:bodyPr>
          <a:lstStyle/>
          <a:p>
            <a:pPr algn="l"/>
            <a:r>
              <a:rPr lang="en-US"/>
              <a:t>2. Start in the Middle</a:t>
            </a:r>
          </a:p>
        </p:txBody>
      </p:sp>
      <p:sp>
        <p:nvSpPr>
          <p:cNvPr id="3" name="Content Placeholder 2">
            <a:extLst>
              <a:ext uri="{FF2B5EF4-FFF2-40B4-BE49-F238E27FC236}">
                <a16:creationId xmlns:a16="http://schemas.microsoft.com/office/drawing/2014/main" id="{C5BA6323-D16B-4CB6-A548-47D94781D450}"/>
              </a:ext>
            </a:extLst>
          </p:cNvPr>
          <p:cNvSpPr>
            <a:spLocks noGrp="1"/>
          </p:cNvSpPr>
          <p:nvPr>
            <p:ph idx="1"/>
          </p:nvPr>
        </p:nvSpPr>
        <p:spPr>
          <a:xfrm>
            <a:off x="643468" y="2666999"/>
            <a:ext cx="5260680" cy="3124201"/>
          </a:xfrm>
        </p:spPr>
        <p:txBody>
          <a:bodyPr>
            <a:normAutofit/>
          </a:bodyPr>
          <a:lstStyle/>
          <a:p>
            <a:r>
              <a:rPr lang="en-US" sz="2000"/>
              <a:t>Start with Questions and insights, not data collection</a:t>
            </a:r>
          </a:p>
          <a:p>
            <a:pPr>
              <a:buClr>
                <a:srgbClr val="1287C3"/>
              </a:buClr>
            </a:pPr>
            <a:r>
              <a:rPr lang="en-US" sz="2000"/>
              <a:t>First Define what insights are desired, then target the subject areas to gather data</a:t>
            </a:r>
          </a:p>
          <a:p>
            <a:pPr>
              <a:buClr>
                <a:srgbClr val="1287C3"/>
              </a:buClr>
            </a:pPr>
            <a:r>
              <a:rPr lang="en-US" sz="2000"/>
              <a:t>Keep the three gears moving – Data, Insight, and Timely Actions </a:t>
            </a:r>
          </a:p>
        </p:txBody>
      </p:sp>
    </p:spTree>
    <p:extLst>
      <p:ext uri="{BB962C8B-B14F-4D97-AF65-F5344CB8AC3E}">
        <p14:creationId xmlns:p14="http://schemas.microsoft.com/office/powerpoint/2010/main" val="2403354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light, table, sitting, computer&#10;&#10;Description automatically generated">
            <a:extLst>
              <a:ext uri="{FF2B5EF4-FFF2-40B4-BE49-F238E27FC236}">
                <a16:creationId xmlns:a16="http://schemas.microsoft.com/office/drawing/2014/main" id="{63645AF0-45F4-48A0-8EE2-AAD3189EC8DC}"/>
              </a:ext>
            </a:extLst>
          </p:cNvPr>
          <p:cNvPicPr>
            <a:picLocks noChangeAspect="1"/>
          </p:cNvPicPr>
          <p:nvPr/>
        </p:nvPicPr>
        <p:blipFill rotWithShape="1">
          <a:blip r:embed="rId4"/>
          <a:srcRect l="64227" r="7570"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1" name="Group 1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5"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BD0EB3E-A03C-4499-9CB2-8F9537D06263}"/>
              </a:ext>
            </a:extLst>
          </p:cNvPr>
          <p:cNvSpPr>
            <a:spLocks noGrp="1"/>
          </p:cNvSpPr>
          <p:nvPr>
            <p:ph type="title"/>
          </p:nvPr>
        </p:nvSpPr>
        <p:spPr>
          <a:xfrm>
            <a:off x="972080" y="685800"/>
            <a:ext cx="5260680" cy="1752599"/>
          </a:xfrm>
        </p:spPr>
        <p:txBody>
          <a:bodyPr>
            <a:normAutofit/>
          </a:bodyPr>
          <a:lstStyle/>
          <a:p>
            <a:pPr algn="l"/>
            <a:r>
              <a:rPr lang="en-US"/>
              <a:t>3. Make Analytics Come Alive</a:t>
            </a:r>
          </a:p>
        </p:txBody>
      </p:sp>
      <p:sp>
        <p:nvSpPr>
          <p:cNvPr id="3" name="Content Placeholder 2">
            <a:extLst>
              <a:ext uri="{FF2B5EF4-FFF2-40B4-BE49-F238E27FC236}">
                <a16:creationId xmlns:a16="http://schemas.microsoft.com/office/drawing/2014/main" id="{151CC14D-3DF8-420C-8AAE-C835021580BB}"/>
              </a:ext>
            </a:extLst>
          </p:cNvPr>
          <p:cNvSpPr>
            <a:spLocks noGrp="1"/>
          </p:cNvSpPr>
          <p:nvPr>
            <p:ph idx="1"/>
          </p:nvPr>
        </p:nvSpPr>
        <p:spPr>
          <a:xfrm>
            <a:off x="643468" y="2666999"/>
            <a:ext cx="5260680" cy="3124201"/>
          </a:xfrm>
        </p:spPr>
        <p:txBody>
          <a:bodyPr>
            <a:normAutofit/>
          </a:bodyPr>
          <a:lstStyle/>
          <a:p>
            <a:r>
              <a:rPr lang="en-US" sz="2000"/>
              <a:t>Embed insights to drive actions and deliver value</a:t>
            </a:r>
          </a:p>
          <a:p>
            <a:pPr>
              <a:buClr>
                <a:srgbClr val="1287C3"/>
              </a:buClr>
            </a:pPr>
            <a:r>
              <a:rPr lang="en-US" sz="2000"/>
              <a:t>Emerging Analytics – Data Visualization, Simulations, Analytics applied within business processes, Advanced statistical techniques</a:t>
            </a:r>
          </a:p>
          <a:p>
            <a:pPr>
              <a:buClr>
                <a:srgbClr val="1287C3"/>
              </a:buClr>
            </a:pPr>
            <a:r>
              <a:rPr lang="en-US" sz="2000"/>
              <a:t>Allows the decision makers to see their sales and choices and to listen to their customers feedback </a:t>
            </a:r>
          </a:p>
        </p:txBody>
      </p:sp>
    </p:spTree>
    <p:extLst>
      <p:ext uri="{BB962C8B-B14F-4D97-AF65-F5344CB8AC3E}">
        <p14:creationId xmlns:p14="http://schemas.microsoft.com/office/powerpoint/2010/main" val="2844821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2A1E25D-508A-4EE7-9B89-71BC1BEEF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22">
            <a:extLst>
              <a:ext uri="{FF2B5EF4-FFF2-40B4-BE49-F238E27FC236}">
                <a16:creationId xmlns:a16="http://schemas.microsoft.com/office/drawing/2014/main" id="{6FD9ED33-B960-4F9D-8023-20D830625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2974973" y="-15832"/>
            <a:ext cx="9217026" cy="6889518"/>
          </a:xfrm>
          <a:custGeom>
            <a:avLst/>
            <a:gdLst>
              <a:gd name="connsiteX0" fmla="*/ 1087153 w 9217026"/>
              <a:gd name="connsiteY0" fmla="*/ 0 h 6889518"/>
              <a:gd name="connsiteX1" fmla="*/ 1087153 w 9217026"/>
              <a:gd name="connsiteY1" fmla="*/ 1098 h 6889518"/>
              <a:gd name="connsiteX2" fmla="*/ 0 w 9217026"/>
              <a:gd name="connsiteY2" fmla="*/ 0 h 6889518"/>
              <a:gd name="connsiteX3" fmla="*/ 0 w 9217026"/>
              <a:gd name="connsiteY3" fmla="*/ 6889518 h 6889518"/>
              <a:gd name="connsiteX4" fmla="*/ 1087153 w 9217026"/>
              <a:gd name="connsiteY4" fmla="*/ 6888254 h 6889518"/>
              <a:gd name="connsiteX5" fmla="*/ 1087153 w 9217026"/>
              <a:gd name="connsiteY5" fmla="*/ 6889518 h 6889518"/>
              <a:gd name="connsiteX6" fmla="*/ 7295095 w 9217026"/>
              <a:gd name="connsiteY6" fmla="*/ 6882299 h 6889518"/>
              <a:gd name="connsiteX7" fmla="*/ 9217026 w 9217026"/>
              <a:gd name="connsiteY7" fmla="*/ 5349831 h 6889518"/>
              <a:gd name="connsiteX8" fmla="*/ 8378827 w 9217026"/>
              <a:gd name="connsiteY8" fmla="*/ 7365 h 6889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17026" h="6889518">
                <a:moveTo>
                  <a:pt x="1087153" y="0"/>
                </a:moveTo>
                <a:lnTo>
                  <a:pt x="1087153" y="1098"/>
                </a:lnTo>
                <a:lnTo>
                  <a:pt x="0" y="0"/>
                </a:lnTo>
                <a:lnTo>
                  <a:pt x="0" y="6889518"/>
                </a:lnTo>
                <a:lnTo>
                  <a:pt x="1087153" y="6888254"/>
                </a:lnTo>
                <a:lnTo>
                  <a:pt x="1087153" y="6889518"/>
                </a:lnTo>
                <a:lnTo>
                  <a:pt x="7295095" y="6882299"/>
                </a:lnTo>
                <a:lnTo>
                  <a:pt x="9217026" y="5349831"/>
                </a:lnTo>
                <a:lnTo>
                  <a:pt x="8378827" y="7365"/>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grpSp>
        <p:nvGrpSpPr>
          <p:cNvPr id="19" name="Group 18">
            <a:extLst>
              <a:ext uri="{FF2B5EF4-FFF2-40B4-BE49-F238E27FC236}">
                <a16:creationId xmlns:a16="http://schemas.microsoft.com/office/drawing/2014/main" id="{48248BD7-AE40-49AB-844D-ABD40D80B2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0" name="Freeform 6">
              <a:extLst>
                <a:ext uri="{FF2B5EF4-FFF2-40B4-BE49-F238E27FC236}">
                  <a16:creationId xmlns:a16="http://schemas.microsoft.com/office/drawing/2014/main" id="{977D6250-A0F3-4872-9969-3DB7ADE7C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1" name="Freeform 7">
              <a:extLst>
                <a:ext uri="{FF2B5EF4-FFF2-40B4-BE49-F238E27FC236}">
                  <a16:creationId xmlns:a16="http://schemas.microsoft.com/office/drawing/2014/main" id="{5796BEC7-5389-45D6-A0D4-F36405E5A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2" name="Freeform 8">
              <a:extLst>
                <a:ext uri="{FF2B5EF4-FFF2-40B4-BE49-F238E27FC236}">
                  <a16:creationId xmlns:a16="http://schemas.microsoft.com/office/drawing/2014/main" id="{BEA57FAB-D2EF-4F47-A986-4321D5148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3" name="Freeform 9">
              <a:extLst>
                <a:ext uri="{FF2B5EF4-FFF2-40B4-BE49-F238E27FC236}">
                  <a16:creationId xmlns:a16="http://schemas.microsoft.com/office/drawing/2014/main" id="{5E8C59C9-8A0C-4F01-A36F-1C6389554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4" name="Freeform 10">
              <a:extLst>
                <a:ext uri="{FF2B5EF4-FFF2-40B4-BE49-F238E27FC236}">
                  <a16:creationId xmlns:a16="http://schemas.microsoft.com/office/drawing/2014/main" id="{62D244EC-76FC-490A-8371-18E8C0624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5" name="Freeform 11">
              <a:extLst>
                <a:ext uri="{FF2B5EF4-FFF2-40B4-BE49-F238E27FC236}">
                  <a16:creationId xmlns:a16="http://schemas.microsoft.com/office/drawing/2014/main" id="{FA33782B-4F01-450E-A17D-F7C03359D0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78E2F289-E3E2-4FD6-827C-4C2935709A83}"/>
              </a:ext>
            </a:extLst>
          </p:cNvPr>
          <p:cNvSpPr>
            <a:spLocks noGrp="1"/>
          </p:cNvSpPr>
          <p:nvPr>
            <p:ph type="title"/>
          </p:nvPr>
        </p:nvSpPr>
        <p:spPr>
          <a:xfrm>
            <a:off x="4056063" y="685800"/>
            <a:ext cx="7446961" cy="1752599"/>
          </a:xfrm>
        </p:spPr>
        <p:txBody>
          <a:bodyPr>
            <a:normAutofit/>
          </a:bodyPr>
          <a:lstStyle/>
          <a:p>
            <a:r>
              <a:rPr lang="en-US">
                <a:solidFill>
                  <a:schemeClr val="bg1"/>
                </a:solidFill>
              </a:rPr>
              <a:t>4. Add, Don't Detract</a:t>
            </a:r>
          </a:p>
        </p:txBody>
      </p:sp>
      <p:pic>
        <p:nvPicPr>
          <p:cNvPr id="5" name="Picture 5" descr="A city with tall buildings in the background&#10;&#10;Description automatically generated">
            <a:extLst>
              <a:ext uri="{FF2B5EF4-FFF2-40B4-BE49-F238E27FC236}">
                <a16:creationId xmlns:a16="http://schemas.microsoft.com/office/drawing/2014/main" id="{0DEBC38C-C6F6-4676-9A62-95C79C3EBE41}"/>
              </a:ext>
            </a:extLst>
          </p:cNvPr>
          <p:cNvPicPr>
            <a:picLocks noChangeAspect="1"/>
          </p:cNvPicPr>
          <p:nvPr/>
        </p:nvPicPr>
        <p:blipFill rotWithShape="1">
          <a:blip r:embed="rId4"/>
          <a:srcRect l="51707" r="14093" b="-1"/>
          <a:stretch/>
        </p:blipFill>
        <p:spPr>
          <a:xfrm>
            <a:off x="20" y="10"/>
            <a:ext cx="3175466" cy="5245940"/>
          </a:xfrm>
          <a:custGeom>
            <a:avLst/>
            <a:gdLst/>
            <a:ahLst/>
            <a:cxnLst/>
            <a:rect l="l" t="t" r="r" b="b"/>
            <a:pathLst>
              <a:path w="3175486" h="5245950">
                <a:moveTo>
                  <a:pt x="0" y="0"/>
                </a:moveTo>
                <a:lnTo>
                  <a:pt x="3175486" y="0"/>
                </a:lnTo>
                <a:lnTo>
                  <a:pt x="2294818" y="5223932"/>
                </a:lnTo>
                <a:lnTo>
                  <a:pt x="2310547" y="5245950"/>
                </a:lnTo>
                <a:lnTo>
                  <a:pt x="0" y="4901963"/>
                </a:lnTo>
                <a:close/>
              </a:path>
            </a:pathLst>
          </a:custGeom>
          <a:ln w="38100">
            <a:noFill/>
          </a:ln>
          <a:effectLst/>
        </p:spPr>
      </p:pic>
      <p:pic>
        <p:nvPicPr>
          <p:cNvPr id="4" name="Picture 4" descr="Logo&#10;&#10;Description automatically generated">
            <a:extLst>
              <a:ext uri="{FF2B5EF4-FFF2-40B4-BE49-F238E27FC236}">
                <a16:creationId xmlns:a16="http://schemas.microsoft.com/office/drawing/2014/main" id="{12321CAA-F816-4CE4-950A-D9589DBBED53}"/>
              </a:ext>
            </a:extLst>
          </p:cNvPr>
          <p:cNvPicPr>
            <a:picLocks noChangeAspect="1"/>
          </p:cNvPicPr>
          <p:nvPr/>
        </p:nvPicPr>
        <p:blipFill rotWithShape="1">
          <a:blip r:embed="rId5"/>
          <a:srcRect l="9017" r="10962" b="2"/>
          <a:stretch/>
        </p:blipFill>
        <p:spPr>
          <a:xfrm>
            <a:off x="20" y="4901964"/>
            <a:ext cx="3459143" cy="1956037"/>
          </a:xfrm>
          <a:custGeom>
            <a:avLst/>
            <a:gdLst/>
            <a:ahLst/>
            <a:cxnLst/>
            <a:rect l="l" t="t" r="r" b="b"/>
            <a:pathLst>
              <a:path w="3459163" h="1956037">
                <a:moveTo>
                  <a:pt x="0" y="0"/>
                </a:moveTo>
                <a:lnTo>
                  <a:pt x="2310547" y="343987"/>
                </a:lnTo>
                <a:lnTo>
                  <a:pt x="3459163" y="1951804"/>
                </a:lnTo>
                <a:lnTo>
                  <a:pt x="0" y="1956037"/>
                </a:lnTo>
                <a:close/>
              </a:path>
            </a:pathLst>
          </a:custGeom>
          <a:ln w="38100">
            <a:noFill/>
          </a:ln>
          <a:effectLst/>
        </p:spPr>
      </p:pic>
      <p:sp>
        <p:nvSpPr>
          <p:cNvPr id="3" name="Content Placeholder 2">
            <a:extLst>
              <a:ext uri="{FF2B5EF4-FFF2-40B4-BE49-F238E27FC236}">
                <a16:creationId xmlns:a16="http://schemas.microsoft.com/office/drawing/2014/main" id="{F63CA867-261F-46D1-AE6C-BB763C324BDA}"/>
              </a:ext>
            </a:extLst>
          </p:cNvPr>
          <p:cNvSpPr>
            <a:spLocks noGrp="1"/>
          </p:cNvSpPr>
          <p:nvPr>
            <p:ph idx="1"/>
          </p:nvPr>
        </p:nvSpPr>
        <p:spPr>
          <a:xfrm>
            <a:off x="4056062" y="2666999"/>
            <a:ext cx="7446961" cy="3124201"/>
          </a:xfrm>
        </p:spPr>
        <p:txBody>
          <a:bodyPr>
            <a:normAutofit/>
          </a:bodyPr>
          <a:lstStyle/>
          <a:p>
            <a:r>
              <a:rPr lang="en-US">
                <a:solidFill>
                  <a:schemeClr val="bg1"/>
                </a:solidFill>
              </a:rPr>
              <a:t>Keep existing capabilities while adding new ones</a:t>
            </a:r>
          </a:p>
          <a:p>
            <a:pPr>
              <a:buClr>
                <a:srgbClr val="1287C3"/>
              </a:buClr>
            </a:pPr>
            <a:r>
              <a:rPr lang="en-US">
                <a:solidFill>
                  <a:schemeClr val="bg1"/>
                </a:solidFill>
              </a:rPr>
              <a:t>Overtime members bring together ideas, tools, and expertise to inform day-to-day decesions and actions. This demand for insight keeps everyone engaged and expanding.</a:t>
            </a:r>
          </a:p>
          <a:p>
            <a:pPr>
              <a:buClr>
                <a:srgbClr val="1287C3"/>
              </a:buClr>
            </a:pPr>
            <a:r>
              <a:rPr lang="en-US">
                <a:solidFill>
                  <a:schemeClr val="bg1"/>
                </a:solidFill>
              </a:rPr>
              <a:t>Data intenstive roles such as finance and supply chain.</a:t>
            </a:r>
          </a:p>
          <a:p>
            <a:pPr>
              <a:buClr>
                <a:srgbClr val="1287C3"/>
              </a:buClr>
            </a:pPr>
            <a:endParaRPr lang="en-US">
              <a:solidFill>
                <a:schemeClr val="bg1"/>
              </a:solidFill>
            </a:endParaRPr>
          </a:p>
          <a:p>
            <a:pPr>
              <a:buClr>
                <a:srgbClr val="1287C3"/>
              </a:buClr>
            </a:pPr>
            <a:endParaRPr lang="en-US">
              <a:solidFill>
                <a:schemeClr val="bg1"/>
              </a:solidFill>
            </a:endParaRPr>
          </a:p>
        </p:txBody>
      </p:sp>
    </p:spTree>
    <p:extLst>
      <p:ext uri="{BB962C8B-B14F-4D97-AF65-F5344CB8AC3E}">
        <p14:creationId xmlns:p14="http://schemas.microsoft.com/office/powerpoint/2010/main" val="3337294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689088-E8EA-4B0D-9DF5-6503E55387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90B3B91-59FA-408F-A060-4A5642F58B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3" name="Freeform 6">
              <a:extLst>
                <a:ext uri="{FF2B5EF4-FFF2-40B4-BE49-F238E27FC236}">
                  <a16:creationId xmlns:a16="http://schemas.microsoft.com/office/drawing/2014/main" id="{8858380C-1240-4374-A31F-427822512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642672F0-8EDE-42F0-944E-D262890D1E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254BC2E7-552E-4779-9D00-E3A091292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BFBE2397-6D4D-4BFA-91A5-867C902EE8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400B3F5B-0BB3-42F2-8DAE-82D0FA758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AEA6C096-5021-4A6C-B25B-C3DECB2B63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97D3C776-00FB-476A-B5D9-B16546473AB3}"/>
              </a:ext>
            </a:extLst>
          </p:cNvPr>
          <p:cNvSpPr>
            <a:spLocks noGrp="1"/>
          </p:cNvSpPr>
          <p:nvPr>
            <p:ph type="title"/>
          </p:nvPr>
        </p:nvSpPr>
        <p:spPr>
          <a:xfrm>
            <a:off x="4056063" y="685800"/>
            <a:ext cx="7446961" cy="1752599"/>
          </a:xfrm>
        </p:spPr>
        <p:txBody>
          <a:bodyPr>
            <a:normAutofit/>
          </a:bodyPr>
          <a:lstStyle/>
          <a:p>
            <a:r>
              <a:rPr lang="en-US"/>
              <a:t>5. Build the Parts, Plan the Whole</a:t>
            </a:r>
          </a:p>
        </p:txBody>
      </p:sp>
      <p:pic>
        <p:nvPicPr>
          <p:cNvPr id="5" name="Picture 5" descr="A large building in the rain&#10;&#10;Description automatically generated">
            <a:extLst>
              <a:ext uri="{FF2B5EF4-FFF2-40B4-BE49-F238E27FC236}">
                <a16:creationId xmlns:a16="http://schemas.microsoft.com/office/drawing/2014/main" id="{74FC9FA5-0D3F-4E6F-AA78-7A5AA909DA9B}"/>
              </a:ext>
            </a:extLst>
          </p:cNvPr>
          <p:cNvPicPr>
            <a:picLocks noChangeAspect="1"/>
          </p:cNvPicPr>
          <p:nvPr/>
        </p:nvPicPr>
        <p:blipFill rotWithShape="1">
          <a:blip r:embed="rId4"/>
          <a:srcRect l="34641" r="22988" b="3"/>
          <a:stretch/>
        </p:blipFill>
        <p:spPr>
          <a:xfrm>
            <a:off x="20" y="10"/>
            <a:ext cx="3175466" cy="5245940"/>
          </a:xfrm>
          <a:custGeom>
            <a:avLst/>
            <a:gdLst/>
            <a:ahLst/>
            <a:cxnLst/>
            <a:rect l="l" t="t" r="r" b="b"/>
            <a:pathLst>
              <a:path w="3175486" h="5245950">
                <a:moveTo>
                  <a:pt x="0" y="0"/>
                </a:moveTo>
                <a:lnTo>
                  <a:pt x="3175486" y="0"/>
                </a:lnTo>
                <a:lnTo>
                  <a:pt x="2294818" y="5223932"/>
                </a:lnTo>
                <a:lnTo>
                  <a:pt x="2310547" y="5245950"/>
                </a:lnTo>
                <a:lnTo>
                  <a:pt x="0" y="4901963"/>
                </a:lnTo>
                <a:close/>
              </a:path>
            </a:pathLst>
          </a:custGeom>
          <a:ln w="38100">
            <a:noFill/>
          </a:ln>
          <a:effectLst/>
        </p:spPr>
      </p:pic>
      <p:pic>
        <p:nvPicPr>
          <p:cNvPr id="4" name="Picture 4" descr="A picture containing indoor, snow, table, room&#10;&#10;Description automatically generated">
            <a:extLst>
              <a:ext uri="{FF2B5EF4-FFF2-40B4-BE49-F238E27FC236}">
                <a16:creationId xmlns:a16="http://schemas.microsoft.com/office/drawing/2014/main" id="{5EECE7C5-3194-4DA6-84B0-95FB6868FF4F}"/>
              </a:ext>
            </a:extLst>
          </p:cNvPr>
          <p:cNvPicPr>
            <a:picLocks noChangeAspect="1"/>
          </p:cNvPicPr>
          <p:nvPr/>
        </p:nvPicPr>
        <p:blipFill rotWithShape="1">
          <a:blip r:embed="rId5"/>
          <a:srcRect t="7678" r="2" b="2"/>
          <a:stretch/>
        </p:blipFill>
        <p:spPr>
          <a:xfrm>
            <a:off x="20" y="4901964"/>
            <a:ext cx="3459143" cy="1956037"/>
          </a:xfrm>
          <a:custGeom>
            <a:avLst/>
            <a:gdLst/>
            <a:ahLst/>
            <a:cxnLst/>
            <a:rect l="l" t="t" r="r" b="b"/>
            <a:pathLst>
              <a:path w="3459163" h="1956037">
                <a:moveTo>
                  <a:pt x="0" y="0"/>
                </a:moveTo>
                <a:lnTo>
                  <a:pt x="2310547" y="343987"/>
                </a:lnTo>
                <a:lnTo>
                  <a:pt x="3459163" y="1951804"/>
                </a:lnTo>
                <a:lnTo>
                  <a:pt x="0" y="1956037"/>
                </a:lnTo>
                <a:close/>
              </a:path>
            </a:pathLst>
          </a:custGeom>
          <a:ln w="38100">
            <a:noFill/>
          </a:ln>
          <a:effectLst/>
        </p:spPr>
      </p:pic>
      <p:sp useBgFill="1">
        <p:nvSpPr>
          <p:cNvPr id="20" name="Rectangle 19">
            <a:extLst>
              <a:ext uri="{FF2B5EF4-FFF2-40B4-BE49-F238E27FC236}">
                <a16:creationId xmlns:a16="http://schemas.microsoft.com/office/drawing/2014/main" id="{61CA6EE3-50AE-4068-8444-C8B685FC8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
            <a:off x="-37177" y="5044766"/>
            <a:ext cx="2386252"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44DB4B-0CF2-458B-B7A2-423E6ED54471}"/>
              </a:ext>
            </a:extLst>
          </p:cNvPr>
          <p:cNvSpPr>
            <a:spLocks noGrp="1"/>
          </p:cNvSpPr>
          <p:nvPr>
            <p:ph idx="1"/>
          </p:nvPr>
        </p:nvSpPr>
        <p:spPr>
          <a:xfrm>
            <a:off x="4056062" y="2666999"/>
            <a:ext cx="7446961" cy="3124201"/>
          </a:xfrm>
        </p:spPr>
        <p:txBody>
          <a:bodyPr>
            <a:normAutofit/>
          </a:bodyPr>
          <a:lstStyle/>
          <a:p>
            <a:r>
              <a:rPr lang="en-US"/>
              <a:t>Use an information agenda to plan for the future.</a:t>
            </a:r>
          </a:p>
          <a:p>
            <a:pPr>
              <a:buClr>
                <a:srgbClr val="1287C3"/>
              </a:buClr>
            </a:pPr>
            <a:r>
              <a:rPr lang="en-US"/>
              <a:t>Big data is getting bigger</a:t>
            </a:r>
          </a:p>
          <a:p>
            <a:pPr>
              <a:buClr>
                <a:srgbClr val="1287C3"/>
              </a:buClr>
            </a:pPr>
            <a:r>
              <a:rPr lang="en-US"/>
              <a:t>Smart organizations will start with analytics and select the biggest problems.</a:t>
            </a:r>
          </a:p>
          <a:p>
            <a:pPr>
              <a:buClr>
                <a:srgbClr val="1287C3"/>
              </a:buClr>
            </a:pPr>
            <a:r>
              <a:rPr lang="en-US"/>
              <a:t>Information agenda identifies foundational practices while aligning IT and business goals. </a:t>
            </a:r>
          </a:p>
        </p:txBody>
      </p:sp>
    </p:spTree>
    <p:extLst>
      <p:ext uri="{BB962C8B-B14F-4D97-AF65-F5344CB8AC3E}">
        <p14:creationId xmlns:p14="http://schemas.microsoft.com/office/powerpoint/2010/main" val="4035074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3E05F-5C7E-4992-8FF1-D741B5F8A87A}"/>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322E938C-EEA3-4681-924B-0485701FB09D}"/>
              </a:ext>
            </a:extLst>
          </p:cNvPr>
          <p:cNvSpPr>
            <a:spLocks noGrp="1"/>
          </p:cNvSpPr>
          <p:nvPr>
            <p:ph idx="1"/>
          </p:nvPr>
        </p:nvSpPr>
        <p:spPr/>
        <p:txBody>
          <a:bodyPr/>
          <a:lstStyle/>
          <a:p>
            <a:r>
              <a:rPr lang="en-US"/>
              <a:t>6 out of 10 companies said they have more data than they know how to use effectively</a:t>
            </a:r>
          </a:p>
          <a:p>
            <a:pPr>
              <a:lnSpc>
                <a:spcPct val="90000"/>
              </a:lnSpc>
              <a:buClr>
                <a:srgbClr val="1287C3"/>
              </a:buClr>
            </a:pPr>
            <a:r>
              <a:rPr lang="en-US">
                <a:ea typeface="+mn-lt"/>
                <a:cs typeface="+mn-lt"/>
              </a:rPr>
              <a:t>The highest performing organizations used data analytics up to 5 times more than lower performers.</a:t>
            </a:r>
          </a:p>
          <a:p>
            <a:pPr>
              <a:lnSpc>
                <a:spcPct val="90000"/>
              </a:lnSpc>
              <a:buClr>
                <a:srgbClr val="1287C3"/>
              </a:buClr>
            </a:pPr>
            <a:r>
              <a:rPr lang="en-US"/>
              <a:t>Need a strong senior desire to run your organization on data-driven decisions.</a:t>
            </a:r>
          </a:p>
          <a:p>
            <a:pPr>
              <a:buClr>
                <a:srgbClr val="1287C3"/>
              </a:buClr>
            </a:pPr>
            <a:endParaRPr lang="en-US"/>
          </a:p>
        </p:txBody>
      </p:sp>
    </p:spTree>
    <p:extLst>
      <p:ext uri="{BB962C8B-B14F-4D97-AF65-F5344CB8AC3E}">
        <p14:creationId xmlns:p14="http://schemas.microsoft.com/office/powerpoint/2010/main" val="818947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0ACB-1C56-46F5-A19B-2569E848A535}"/>
              </a:ext>
            </a:extLst>
          </p:cNvPr>
          <p:cNvSpPr>
            <a:spLocks noGrp="1"/>
          </p:cNvSpPr>
          <p:nvPr>
            <p:ph type="title"/>
          </p:nvPr>
        </p:nvSpPr>
        <p:spPr>
          <a:xfrm>
            <a:off x="1484312" y="685800"/>
            <a:ext cx="5747778" cy="1752599"/>
          </a:xfrm>
        </p:spPr>
        <p:txBody>
          <a:bodyPr>
            <a:normAutofit/>
          </a:bodyPr>
          <a:lstStyle/>
          <a:p>
            <a:r>
              <a:rPr lang="en-US"/>
              <a:t>Introduction</a:t>
            </a:r>
          </a:p>
        </p:txBody>
      </p:sp>
      <p:sp>
        <p:nvSpPr>
          <p:cNvPr id="3" name="Content Placeholder 2">
            <a:extLst>
              <a:ext uri="{FF2B5EF4-FFF2-40B4-BE49-F238E27FC236}">
                <a16:creationId xmlns:a16="http://schemas.microsoft.com/office/drawing/2014/main" id="{B1FEBEEC-97F8-4781-8821-5801117BACD7}"/>
              </a:ext>
            </a:extLst>
          </p:cNvPr>
          <p:cNvSpPr>
            <a:spLocks noGrp="1"/>
          </p:cNvSpPr>
          <p:nvPr>
            <p:ph idx="1"/>
          </p:nvPr>
        </p:nvSpPr>
        <p:spPr>
          <a:xfrm>
            <a:off x="1484311" y="2666999"/>
            <a:ext cx="5747778" cy="3124201"/>
          </a:xfrm>
        </p:spPr>
        <p:txBody>
          <a:bodyPr>
            <a:normAutofit/>
          </a:bodyPr>
          <a:lstStyle/>
          <a:p>
            <a:r>
              <a:rPr lang="en-US"/>
              <a:t>Topic: </a:t>
            </a:r>
            <a:r>
              <a:rPr lang="en-US" err="1"/>
              <a:t>MITSloan's</a:t>
            </a:r>
            <a:r>
              <a:rPr lang="en-US"/>
              <a:t>  "Big Data, Analytics, and the Path From Insights to Value"</a:t>
            </a:r>
          </a:p>
          <a:p>
            <a:pPr>
              <a:buClr>
                <a:srgbClr val="1287C3"/>
              </a:buClr>
            </a:pPr>
            <a:r>
              <a:rPr lang="en-US"/>
              <a:t>Published in 2011</a:t>
            </a:r>
          </a:p>
          <a:p>
            <a:pPr>
              <a:buClr>
                <a:srgbClr val="1287C3"/>
              </a:buClr>
            </a:pPr>
            <a:r>
              <a:rPr lang="en-US"/>
              <a:t>A lot has changed since 2011, for example Apple. They now offer FaceID, AirPods, HomePods, etc. Their services have also grown more advanced.</a:t>
            </a:r>
          </a:p>
        </p:txBody>
      </p:sp>
      <p:sp>
        <p:nvSpPr>
          <p:cNvPr id="13" name="Rounded Rectangle 6">
            <a:extLst>
              <a:ext uri="{FF2B5EF4-FFF2-40B4-BE49-F238E27FC236}">
                <a16:creationId xmlns:a16="http://schemas.microsoft.com/office/drawing/2014/main" id="{61DCA37C-CB0B-475A-B462-77C9CBA37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944" y="648931"/>
            <a:ext cx="3982086"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picture containing icon&#10;&#10;Description automatically generated">
            <a:extLst>
              <a:ext uri="{FF2B5EF4-FFF2-40B4-BE49-F238E27FC236}">
                <a16:creationId xmlns:a16="http://schemas.microsoft.com/office/drawing/2014/main" id="{5F20EDC0-6681-4361-B692-2DE7A1FC77D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602241" y="1011765"/>
            <a:ext cx="1884309" cy="2191058"/>
          </a:xfrm>
          <a:prstGeom prst="rect">
            <a:avLst/>
          </a:prstGeom>
        </p:spPr>
      </p:pic>
      <p:pic>
        <p:nvPicPr>
          <p:cNvPr id="4" name="Picture 4" descr="Logo, company name&#10;&#10;Description automatically generated">
            <a:extLst>
              <a:ext uri="{FF2B5EF4-FFF2-40B4-BE49-F238E27FC236}">
                <a16:creationId xmlns:a16="http://schemas.microsoft.com/office/drawing/2014/main" id="{58429FEC-B9F6-4FC1-8537-9645B4E38BF0}"/>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873801" y="3590058"/>
            <a:ext cx="3341190" cy="1745771"/>
          </a:xfrm>
          <a:prstGeom prst="rect">
            <a:avLst/>
          </a:prstGeom>
        </p:spPr>
      </p:pic>
      <p:sp>
        <p:nvSpPr>
          <p:cNvPr id="5" name="TextBox 4">
            <a:extLst>
              <a:ext uri="{FF2B5EF4-FFF2-40B4-BE49-F238E27FC236}">
                <a16:creationId xmlns:a16="http://schemas.microsoft.com/office/drawing/2014/main" id="{983E1A38-2C7C-428B-B411-93FF670DDC8B}"/>
              </a:ext>
            </a:extLst>
          </p:cNvPr>
          <p:cNvSpPr txBox="1"/>
          <p:nvPr/>
        </p:nvSpPr>
        <p:spPr>
          <a:xfrm>
            <a:off x="8837417" y="5135774"/>
            <a:ext cx="237757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a:extLst>
                    <a:ext uri="{A12FA001-AC4F-418D-AE19-62706E023703}">
                      <ahyp:hlinkClr xmlns:ahyp="http://schemas.microsoft.com/office/drawing/2018/hyperlinkcolor" val="tx"/>
                    </a:ext>
                  </a:extLst>
                </a:hlinkClick>
              </a:rPr>
              <a:t>CC BY-SA</a:t>
            </a:r>
            <a:r>
              <a:rPr lang="en-US" sz="700">
                <a:solidFill>
                  <a:srgbClr val="FFFFFF"/>
                </a:solidFill>
              </a:rPr>
              <a:t>.</a:t>
            </a:r>
          </a:p>
        </p:txBody>
      </p:sp>
      <p:sp>
        <p:nvSpPr>
          <p:cNvPr id="8" name="TextBox 7">
            <a:extLst>
              <a:ext uri="{FF2B5EF4-FFF2-40B4-BE49-F238E27FC236}">
                <a16:creationId xmlns:a16="http://schemas.microsoft.com/office/drawing/2014/main" id="{2974D416-CD4A-43B3-B16F-5B901DEE3F93}"/>
              </a:ext>
            </a:extLst>
          </p:cNvPr>
          <p:cNvSpPr txBox="1"/>
          <p:nvPr/>
        </p:nvSpPr>
        <p:spPr>
          <a:xfrm>
            <a:off x="9668553" y="6657945"/>
            <a:ext cx="252344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2659029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C990EEC-F50B-4210-909B-C6749B647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E9C3F85D-435C-45BF-9CFC-7ACE930FAE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8" name="Freeform 6">
              <a:extLst>
                <a:ext uri="{FF2B5EF4-FFF2-40B4-BE49-F238E27FC236}">
                  <a16:creationId xmlns:a16="http://schemas.microsoft.com/office/drawing/2014/main" id="{C0DB1233-B9FA-48CC-A8F7-ECF1C5E94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9" name="Freeform 7">
              <a:extLst>
                <a:ext uri="{FF2B5EF4-FFF2-40B4-BE49-F238E27FC236}">
                  <a16:creationId xmlns:a16="http://schemas.microsoft.com/office/drawing/2014/main" id="{CC41E8BA-D332-434C-8935-990796DE7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0" name="Freeform 8">
              <a:extLst>
                <a:ext uri="{FF2B5EF4-FFF2-40B4-BE49-F238E27FC236}">
                  <a16:creationId xmlns:a16="http://schemas.microsoft.com/office/drawing/2014/main" id="{F154EBF1-9FA5-411E-8F8A-6AFF90C64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1" name="Freeform 9">
              <a:extLst>
                <a:ext uri="{FF2B5EF4-FFF2-40B4-BE49-F238E27FC236}">
                  <a16:creationId xmlns:a16="http://schemas.microsoft.com/office/drawing/2014/main" id="{7894F796-53FB-4E54-8A32-85097594C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2" name="Freeform 10">
              <a:extLst>
                <a:ext uri="{FF2B5EF4-FFF2-40B4-BE49-F238E27FC236}">
                  <a16:creationId xmlns:a16="http://schemas.microsoft.com/office/drawing/2014/main" id="{E9AFBF9B-D14F-4860-93DD-65B0347DE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3" name="Freeform 11">
              <a:extLst>
                <a:ext uri="{FF2B5EF4-FFF2-40B4-BE49-F238E27FC236}">
                  <a16:creationId xmlns:a16="http://schemas.microsoft.com/office/drawing/2014/main" id="{EFBB9C89-4D5E-4197-9CF1-E4F1A5DBD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C074280A-1495-4AE8-9128-02B7C690343F}"/>
              </a:ext>
            </a:extLst>
          </p:cNvPr>
          <p:cNvSpPr>
            <a:spLocks noGrp="1"/>
          </p:cNvSpPr>
          <p:nvPr>
            <p:ph type="title"/>
          </p:nvPr>
        </p:nvSpPr>
        <p:spPr>
          <a:xfrm>
            <a:off x="4056063" y="685800"/>
            <a:ext cx="7446961" cy="1752599"/>
          </a:xfrm>
        </p:spPr>
        <p:txBody>
          <a:bodyPr>
            <a:normAutofit/>
          </a:bodyPr>
          <a:lstStyle/>
          <a:p>
            <a:r>
              <a:rPr lang="en-US"/>
              <a:t>About the Research</a:t>
            </a:r>
          </a:p>
        </p:txBody>
      </p:sp>
      <p:pic>
        <p:nvPicPr>
          <p:cNvPr id="10" name="Picture 10" descr="Free Images : feedback, survey, receive, care ...">
            <a:extLst>
              <a:ext uri="{FF2B5EF4-FFF2-40B4-BE49-F238E27FC236}">
                <a16:creationId xmlns:a16="http://schemas.microsoft.com/office/drawing/2014/main" id="{84D6AE3D-B1ED-47CF-AE92-6F6F4ABAECA0}"/>
              </a:ext>
            </a:extLst>
          </p:cNvPr>
          <p:cNvPicPr>
            <a:picLocks noChangeAspect="1"/>
          </p:cNvPicPr>
          <p:nvPr/>
        </p:nvPicPr>
        <p:blipFill rotWithShape="1">
          <a:blip r:embed="rId3"/>
          <a:srcRect l="5532" r="17573" b="3"/>
          <a:stretch/>
        </p:blipFill>
        <p:spPr>
          <a:xfrm>
            <a:off x="20" y="1"/>
            <a:ext cx="3175466" cy="2622205"/>
          </a:xfrm>
          <a:custGeom>
            <a:avLst/>
            <a:gdLst/>
            <a:ahLst/>
            <a:cxnLst/>
            <a:rect l="l" t="t" r="r" b="b"/>
            <a:pathLst>
              <a:path w="3175486" h="2622205">
                <a:moveTo>
                  <a:pt x="0" y="0"/>
                </a:moveTo>
                <a:lnTo>
                  <a:pt x="3175486" y="0"/>
                </a:lnTo>
                <a:lnTo>
                  <a:pt x="2733426" y="2622205"/>
                </a:lnTo>
                <a:lnTo>
                  <a:pt x="0" y="2160761"/>
                </a:lnTo>
                <a:close/>
              </a:path>
            </a:pathLst>
          </a:custGeom>
          <a:ln w="38100">
            <a:noFill/>
          </a:ln>
          <a:effectLst/>
        </p:spPr>
      </p:pic>
      <p:pic>
        <p:nvPicPr>
          <p:cNvPr id="7" name="Picture 7" descr="Icon&#10;&#10;Description automatically generated">
            <a:extLst>
              <a:ext uri="{FF2B5EF4-FFF2-40B4-BE49-F238E27FC236}">
                <a16:creationId xmlns:a16="http://schemas.microsoft.com/office/drawing/2014/main" id="{E43028F4-BE81-4D18-B732-03E3830154DF}"/>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20449" r="31265" b="-1"/>
          <a:stretch/>
        </p:blipFill>
        <p:spPr>
          <a:xfrm>
            <a:off x="1" y="2160794"/>
            <a:ext cx="2733421" cy="3085156"/>
          </a:xfrm>
          <a:custGeom>
            <a:avLst/>
            <a:gdLst/>
            <a:ahLst/>
            <a:cxnLst/>
            <a:rect l="l" t="t" r="r" b="b"/>
            <a:pathLst>
              <a:path w="2733421" h="3085156">
                <a:moveTo>
                  <a:pt x="0" y="0"/>
                </a:moveTo>
                <a:lnTo>
                  <a:pt x="2733421" y="461444"/>
                </a:lnTo>
                <a:lnTo>
                  <a:pt x="2294818" y="3063138"/>
                </a:lnTo>
                <a:lnTo>
                  <a:pt x="2310547" y="3085156"/>
                </a:lnTo>
                <a:lnTo>
                  <a:pt x="0" y="2741169"/>
                </a:lnTo>
                <a:close/>
              </a:path>
            </a:pathLst>
          </a:custGeom>
          <a:ln w="38100">
            <a:noFill/>
          </a:ln>
          <a:effectLst/>
        </p:spPr>
      </p:pic>
      <p:cxnSp>
        <p:nvCxnSpPr>
          <p:cNvPr id="25" name="Straight Connector 24">
            <a:extLst>
              <a:ext uri="{FF2B5EF4-FFF2-40B4-BE49-F238E27FC236}">
                <a16:creationId xmlns:a16="http://schemas.microsoft.com/office/drawing/2014/main" id="{B47B22C7-CEF9-4F21-850C-A61E0D8767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2160794"/>
            <a:ext cx="2733421" cy="46141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Picture 4" descr="A drawing of a person&#10;&#10;Description automatically generated">
            <a:extLst>
              <a:ext uri="{FF2B5EF4-FFF2-40B4-BE49-F238E27FC236}">
                <a16:creationId xmlns:a16="http://schemas.microsoft.com/office/drawing/2014/main" id="{5AD391D5-9722-4481-A44B-DEE8698058D1}"/>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18199" r="16809" b="-3"/>
          <a:stretch/>
        </p:blipFill>
        <p:spPr>
          <a:xfrm>
            <a:off x="20" y="4901964"/>
            <a:ext cx="3459143" cy="1956037"/>
          </a:xfrm>
          <a:custGeom>
            <a:avLst/>
            <a:gdLst/>
            <a:ahLst/>
            <a:cxnLst/>
            <a:rect l="l" t="t" r="r" b="b"/>
            <a:pathLst>
              <a:path w="3459163" h="1956037">
                <a:moveTo>
                  <a:pt x="0" y="0"/>
                </a:moveTo>
                <a:lnTo>
                  <a:pt x="2310547" y="343987"/>
                </a:lnTo>
                <a:lnTo>
                  <a:pt x="3459163" y="1951804"/>
                </a:lnTo>
                <a:lnTo>
                  <a:pt x="0" y="1956037"/>
                </a:lnTo>
                <a:close/>
              </a:path>
            </a:pathLst>
          </a:custGeom>
          <a:ln w="38100">
            <a:noFill/>
          </a:ln>
          <a:effectLst/>
        </p:spPr>
      </p:pic>
      <p:cxnSp>
        <p:nvCxnSpPr>
          <p:cNvPr id="27" name="Straight Connector 26">
            <a:extLst>
              <a:ext uri="{FF2B5EF4-FFF2-40B4-BE49-F238E27FC236}">
                <a16:creationId xmlns:a16="http://schemas.microsoft.com/office/drawing/2014/main" id="{7FADFBC3-A288-41FA-9445-B6847F6AD7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892132"/>
            <a:ext cx="2360612" cy="343986"/>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8D392E-7819-4EAE-8E33-3BD4131AE5AC}"/>
              </a:ext>
            </a:extLst>
          </p:cNvPr>
          <p:cNvSpPr>
            <a:spLocks noGrp="1"/>
          </p:cNvSpPr>
          <p:nvPr>
            <p:ph idx="1"/>
          </p:nvPr>
        </p:nvSpPr>
        <p:spPr>
          <a:xfrm>
            <a:off x="4056062" y="2666999"/>
            <a:ext cx="7446961" cy="3124201"/>
          </a:xfrm>
        </p:spPr>
        <p:txBody>
          <a:bodyPr>
            <a:normAutofit/>
          </a:bodyPr>
          <a:lstStyle/>
          <a:p>
            <a:r>
              <a:rPr lang="en-US"/>
              <a:t>MIT Sloan Management Review teamed up with the IBM Institute for Business Value.</a:t>
            </a:r>
          </a:p>
          <a:p>
            <a:pPr>
              <a:buClr>
                <a:srgbClr val="1287C3"/>
              </a:buClr>
            </a:pPr>
            <a:r>
              <a:rPr lang="en-US"/>
              <a:t>Thanks to this partnership thousands of insights were collected from 108 different countries and 30 different industries.</a:t>
            </a:r>
          </a:p>
          <a:p>
            <a:pPr>
              <a:buClr>
                <a:srgbClr val="1287C3"/>
              </a:buClr>
            </a:pPr>
            <a:r>
              <a:rPr lang="en-US"/>
              <a:t>Interviews and review of IBM cases studies were conducted.</a:t>
            </a:r>
          </a:p>
        </p:txBody>
      </p:sp>
      <p:sp>
        <p:nvSpPr>
          <p:cNvPr id="5" name="TextBox 4">
            <a:extLst>
              <a:ext uri="{FF2B5EF4-FFF2-40B4-BE49-F238E27FC236}">
                <a16:creationId xmlns:a16="http://schemas.microsoft.com/office/drawing/2014/main" id="{74763739-006D-4AC7-A234-7CA7968AF931}"/>
              </a:ext>
            </a:extLst>
          </p:cNvPr>
          <p:cNvSpPr txBox="1"/>
          <p:nvPr/>
        </p:nvSpPr>
        <p:spPr>
          <a:xfrm>
            <a:off x="9814426" y="6870700"/>
            <a:ext cx="237757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7">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a:extLst>
                    <a:ext uri="{A12FA001-AC4F-418D-AE19-62706E023703}">
                      <ahyp:hlinkClr xmlns:ahyp="http://schemas.microsoft.com/office/drawing/2018/hyperlinkcolor" val="tx"/>
                    </a:ext>
                  </a:extLst>
                </a:hlinkClick>
              </a:rPr>
              <a:t>CC BY-SA</a:t>
            </a:r>
            <a:r>
              <a:rPr lang="en-US" sz="700">
                <a:solidFill>
                  <a:srgbClr val="FFFFFF"/>
                </a:solidFill>
              </a:rPr>
              <a:t>.</a:t>
            </a:r>
          </a:p>
        </p:txBody>
      </p:sp>
      <p:sp>
        <p:nvSpPr>
          <p:cNvPr id="8" name="TextBox 7">
            <a:extLst>
              <a:ext uri="{FF2B5EF4-FFF2-40B4-BE49-F238E27FC236}">
                <a16:creationId xmlns:a16="http://schemas.microsoft.com/office/drawing/2014/main" id="{3C57B24C-B445-47F0-BB62-DADC45F6A96B}"/>
              </a:ext>
            </a:extLst>
          </p:cNvPr>
          <p:cNvSpPr txBox="1"/>
          <p:nvPr/>
        </p:nvSpPr>
        <p:spPr>
          <a:xfrm>
            <a:off x="7416138" y="6870700"/>
            <a:ext cx="238558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a:extLst>
                    <a:ext uri="{A12FA001-AC4F-418D-AE19-62706E023703}">
                      <ahyp:hlinkClr xmlns:ahyp="http://schemas.microsoft.com/office/drawing/2018/hyperlinkcolor" val="tx"/>
                    </a:ext>
                  </a:extLst>
                </a:hlinkClick>
              </a:rPr>
              <a:t>CC BY-NC</a:t>
            </a:r>
            <a:r>
              <a:rPr lang="en-US" sz="700">
                <a:solidFill>
                  <a:srgbClr val="FFFFFF"/>
                </a:solidFill>
              </a:rPr>
              <a:t>.</a:t>
            </a:r>
          </a:p>
        </p:txBody>
      </p:sp>
    </p:spTree>
    <p:extLst>
      <p:ext uri="{BB962C8B-B14F-4D97-AF65-F5344CB8AC3E}">
        <p14:creationId xmlns:p14="http://schemas.microsoft.com/office/powerpoint/2010/main" val="11200788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B59EF-0939-4FB7-8CFA-A4562A7262AA}"/>
              </a:ext>
            </a:extLst>
          </p:cNvPr>
          <p:cNvSpPr>
            <a:spLocks noGrp="1"/>
          </p:cNvSpPr>
          <p:nvPr>
            <p:ph type="title"/>
          </p:nvPr>
        </p:nvSpPr>
        <p:spPr>
          <a:xfrm>
            <a:off x="1484312" y="685800"/>
            <a:ext cx="5747778" cy="1752599"/>
          </a:xfrm>
        </p:spPr>
        <p:txBody>
          <a:bodyPr>
            <a:normAutofit/>
          </a:bodyPr>
          <a:lstStyle/>
          <a:p>
            <a:r>
              <a:rPr lang="en-US"/>
              <a:t>Analytics = Value</a:t>
            </a:r>
          </a:p>
        </p:txBody>
      </p:sp>
      <p:sp>
        <p:nvSpPr>
          <p:cNvPr id="3" name="Content Placeholder 2">
            <a:extLst>
              <a:ext uri="{FF2B5EF4-FFF2-40B4-BE49-F238E27FC236}">
                <a16:creationId xmlns:a16="http://schemas.microsoft.com/office/drawing/2014/main" id="{273A9CDB-B648-4B44-B600-1973E9FE03BA}"/>
              </a:ext>
            </a:extLst>
          </p:cNvPr>
          <p:cNvSpPr>
            <a:spLocks noGrp="1"/>
          </p:cNvSpPr>
          <p:nvPr>
            <p:ph idx="1"/>
          </p:nvPr>
        </p:nvSpPr>
        <p:spPr>
          <a:xfrm>
            <a:off x="1484311" y="2666999"/>
            <a:ext cx="5747778" cy="3124201"/>
          </a:xfrm>
        </p:spPr>
        <p:txBody>
          <a:bodyPr>
            <a:normAutofit/>
          </a:bodyPr>
          <a:lstStyle/>
          <a:p>
            <a:pPr>
              <a:lnSpc>
                <a:spcPct val="90000"/>
              </a:lnSpc>
            </a:pPr>
            <a:r>
              <a:rPr lang="en-US" sz="2000"/>
              <a:t>The best performing organizations used analytics up to five times more than lower performers.</a:t>
            </a:r>
          </a:p>
          <a:p>
            <a:pPr>
              <a:lnSpc>
                <a:spcPct val="90000"/>
              </a:lnSpc>
              <a:buClr>
                <a:srgbClr val="1287C3"/>
              </a:buClr>
            </a:pPr>
            <a:r>
              <a:rPr lang="en-US" sz="2000"/>
              <a:t>Improvement of analytics is a massive focus in these organizations.</a:t>
            </a:r>
          </a:p>
          <a:p>
            <a:pPr>
              <a:lnSpc>
                <a:spcPct val="90000"/>
              </a:lnSpc>
              <a:buClr>
                <a:srgbClr val="1287C3"/>
              </a:buClr>
            </a:pPr>
            <a:r>
              <a:rPr lang="en-US" sz="2000"/>
              <a:t>60% said they had excess data that still needs to be used.</a:t>
            </a:r>
          </a:p>
          <a:p>
            <a:pPr>
              <a:lnSpc>
                <a:spcPct val="90000"/>
              </a:lnSpc>
              <a:buClr>
                <a:srgbClr val="1287C3"/>
              </a:buClr>
            </a:pPr>
            <a:r>
              <a:rPr lang="en-US" sz="2000"/>
              <a:t>Strong senior desire to run business on data-driven decisions.</a:t>
            </a:r>
          </a:p>
        </p:txBody>
      </p:sp>
      <p:pic>
        <p:nvPicPr>
          <p:cNvPr id="7" name="Picture 7" descr="Diagram&#10;&#10;Description automatically generated">
            <a:extLst>
              <a:ext uri="{FF2B5EF4-FFF2-40B4-BE49-F238E27FC236}">
                <a16:creationId xmlns:a16="http://schemas.microsoft.com/office/drawing/2014/main" id="{4634682F-4171-4B86-BEBB-B00539816C4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907376" y="645285"/>
            <a:ext cx="3241212" cy="252004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4" name="Picture 4" descr="Icon&#10;&#10;Description automatically generated">
            <a:extLst>
              <a:ext uri="{FF2B5EF4-FFF2-40B4-BE49-F238E27FC236}">
                <a16:creationId xmlns:a16="http://schemas.microsoft.com/office/drawing/2014/main" id="{69963F54-92FE-43BB-A1BF-7AAAA33A16F8}"/>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889734" y="3423522"/>
            <a:ext cx="3276496" cy="245737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0BDEEDB-28B0-4F77-A71E-9BF9C55780FD}"/>
              </a:ext>
            </a:extLst>
          </p:cNvPr>
          <p:cNvSpPr txBox="1"/>
          <p:nvPr/>
        </p:nvSpPr>
        <p:spPr>
          <a:xfrm>
            <a:off x="8926514" y="5680839"/>
            <a:ext cx="22397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a:extLst>
                    <a:ext uri="{A12FA001-AC4F-418D-AE19-62706E023703}">
                      <ahyp:hlinkClr xmlns:ahyp="http://schemas.microsoft.com/office/drawing/2018/hyperlinkcolor" val="tx"/>
                    </a:ext>
                  </a:extLst>
                </a:hlinkClick>
              </a:rPr>
              <a:t>CC BY</a:t>
            </a:r>
            <a:r>
              <a:rPr lang="en-US" sz="700">
                <a:solidFill>
                  <a:srgbClr val="FFFFFF"/>
                </a:solidFill>
              </a:rPr>
              <a:t>.</a:t>
            </a:r>
          </a:p>
        </p:txBody>
      </p:sp>
      <p:sp>
        <p:nvSpPr>
          <p:cNvPr id="8" name="TextBox 7">
            <a:extLst>
              <a:ext uri="{FF2B5EF4-FFF2-40B4-BE49-F238E27FC236}">
                <a16:creationId xmlns:a16="http://schemas.microsoft.com/office/drawing/2014/main" id="{8CA22E1C-B4F3-4609-B864-09F31F5CCCAC}"/>
              </a:ext>
            </a:extLst>
          </p:cNvPr>
          <p:cNvSpPr txBox="1"/>
          <p:nvPr/>
        </p:nvSpPr>
        <p:spPr>
          <a:xfrm>
            <a:off x="8771014" y="2965273"/>
            <a:ext cx="237757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650508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7" name="Group 7">
            <a:extLst>
              <a:ext uri="{FF2B5EF4-FFF2-40B4-BE49-F238E27FC236}">
                <a16:creationId xmlns:a16="http://schemas.microsoft.com/office/drawing/2014/main" id="{E9D059B6-ADD8-488A-B346-63289E90D1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9" name="Freeform 6">
              <a:extLst>
                <a:ext uri="{FF2B5EF4-FFF2-40B4-BE49-F238E27FC236}">
                  <a16:creationId xmlns:a16="http://schemas.microsoft.com/office/drawing/2014/main" id="{F69B42B4-BC82-4495-A6F9-A28167B56A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10" name="Freeform 7">
              <a:extLst>
                <a:ext uri="{FF2B5EF4-FFF2-40B4-BE49-F238E27FC236}">
                  <a16:creationId xmlns:a16="http://schemas.microsoft.com/office/drawing/2014/main" id="{83CC168C-2AD4-4FFB-9F25-420ED6514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11" name="Freeform 9">
              <a:extLst>
                <a:ext uri="{FF2B5EF4-FFF2-40B4-BE49-F238E27FC236}">
                  <a16:creationId xmlns:a16="http://schemas.microsoft.com/office/drawing/2014/main" id="{6C9F369A-6158-4AE8-BA04-138A9DFFA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12" name="Freeform 10">
              <a:extLst>
                <a:ext uri="{FF2B5EF4-FFF2-40B4-BE49-F238E27FC236}">
                  <a16:creationId xmlns:a16="http://schemas.microsoft.com/office/drawing/2014/main" id="{FC7B1DF4-AD98-42A8-820F-667A3DCC4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13" name="Freeform 11">
              <a:extLst>
                <a:ext uri="{FF2B5EF4-FFF2-40B4-BE49-F238E27FC236}">
                  <a16:creationId xmlns:a16="http://schemas.microsoft.com/office/drawing/2014/main" id="{61C58B74-3656-4FD5-AC47-EE3A59EBB8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14" name="Freeform 12">
              <a:extLst>
                <a:ext uri="{FF2B5EF4-FFF2-40B4-BE49-F238E27FC236}">
                  <a16:creationId xmlns:a16="http://schemas.microsoft.com/office/drawing/2014/main" id="{8B349A01-D803-4A18-B608-47BFCED43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useBgFill="1">
        <p:nvSpPr>
          <p:cNvPr id="19" name="Rectangle 15">
            <a:extLst>
              <a:ext uri="{FF2B5EF4-FFF2-40B4-BE49-F238E27FC236}">
                <a16:creationId xmlns:a16="http://schemas.microsoft.com/office/drawing/2014/main" id="{CE3D4922-3D1C-4679-9A86-15BFC1A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17">
            <a:extLst>
              <a:ext uri="{FF2B5EF4-FFF2-40B4-BE49-F238E27FC236}">
                <a16:creationId xmlns:a16="http://schemas.microsoft.com/office/drawing/2014/main" id="{164E9BCF-1B67-4514-808C-A5DCBDEB4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8" name="Group 19">
            <a:extLst>
              <a:ext uri="{FF2B5EF4-FFF2-40B4-BE49-F238E27FC236}">
                <a16:creationId xmlns:a16="http://schemas.microsoft.com/office/drawing/2014/main" id="{32238778-9D1D-45F4-BB78-76F208A224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1" name="Freeform 6">
              <a:extLst>
                <a:ext uri="{FF2B5EF4-FFF2-40B4-BE49-F238E27FC236}">
                  <a16:creationId xmlns:a16="http://schemas.microsoft.com/office/drawing/2014/main" id="{93667F4D-F2CD-4E50-BACC-24766910F7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2" name="Freeform 7">
              <a:extLst>
                <a:ext uri="{FF2B5EF4-FFF2-40B4-BE49-F238E27FC236}">
                  <a16:creationId xmlns:a16="http://schemas.microsoft.com/office/drawing/2014/main" id="{20CAAE25-D2F2-493F-9569-EC552C1AD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3" name="Freeform 8">
              <a:extLst>
                <a:ext uri="{FF2B5EF4-FFF2-40B4-BE49-F238E27FC236}">
                  <a16:creationId xmlns:a16="http://schemas.microsoft.com/office/drawing/2014/main" id="{42D5E996-541D-42BA-8B22-F7E96752CE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4" name="Freeform 9">
              <a:extLst>
                <a:ext uri="{FF2B5EF4-FFF2-40B4-BE49-F238E27FC236}">
                  <a16:creationId xmlns:a16="http://schemas.microsoft.com/office/drawing/2014/main" id="{6BDB86F1-7C07-4D49-B9C9-7837A1FB2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5" name="Freeform 10">
              <a:extLst>
                <a:ext uri="{FF2B5EF4-FFF2-40B4-BE49-F238E27FC236}">
                  <a16:creationId xmlns:a16="http://schemas.microsoft.com/office/drawing/2014/main" id="{92FDEA97-0861-44C0-9B26-4BB5F777A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6" name="Freeform 11">
              <a:extLst>
                <a:ext uri="{FF2B5EF4-FFF2-40B4-BE49-F238E27FC236}">
                  <a16:creationId xmlns:a16="http://schemas.microsoft.com/office/drawing/2014/main" id="{A9F3AA02-C861-444A-9178-0BD3D3CE1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893157AE-C6AC-4755-B61E-06570D0C2057}"/>
              </a:ext>
            </a:extLst>
          </p:cNvPr>
          <p:cNvSpPr>
            <a:spLocks noGrp="1"/>
          </p:cNvSpPr>
          <p:nvPr>
            <p:ph type="title"/>
          </p:nvPr>
        </p:nvSpPr>
        <p:spPr>
          <a:xfrm>
            <a:off x="4850405" y="1396180"/>
            <a:ext cx="6698127" cy="3842570"/>
          </a:xfrm>
        </p:spPr>
        <p:txBody>
          <a:bodyPr vert="horz" lIns="91440" tIns="45720" rIns="91440" bIns="45720" rtlCol="0" anchor="ctr">
            <a:normAutofit/>
          </a:bodyPr>
          <a:lstStyle/>
          <a:p>
            <a:pPr algn="l"/>
            <a:r>
              <a:rPr lang="en-US" sz="6000"/>
              <a:t>Three Levels of Capabilities</a:t>
            </a:r>
          </a:p>
        </p:txBody>
      </p:sp>
      <p:sp>
        <p:nvSpPr>
          <p:cNvPr id="3" name="Content Placeholder 2">
            <a:extLst>
              <a:ext uri="{FF2B5EF4-FFF2-40B4-BE49-F238E27FC236}">
                <a16:creationId xmlns:a16="http://schemas.microsoft.com/office/drawing/2014/main" id="{27C2D873-EACC-40AE-BE18-3AA96C60E001}"/>
              </a:ext>
            </a:extLst>
          </p:cNvPr>
          <p:cNvSpPr>
            <a:spLocks noGrp="1"/>
          </p:cNvSpPr>
          <p:nvPr>
            <p:ph idx="1"/>
          </p:nvPr>
        </p:nvSpPr>
        <p:spPr>
          <a:xfrm>
            <a:off x="643467" y="1396180"/>
            <a:ext cx="2531516" cy="3842569"/>
          </a:xfrm>
        </p:spPr>
        <p:txBody>
          <a:bodyPr vert="horz" lIns="91440" tIns="45720" rIns="91440" bIns="45720" rtlCol="0" anchor="ctr">
            <a:normAutofit/>
          </a:bodyPr>
          <a:lstStyle/>
          <a:p>
            <a:pPr marL="0" indent="0" algn="r">
              <a:buNone/>
            </a:pPr>
            <a:r>
              <a:rPr lang="en-US" sz="2100">
                <a:solidFill>
                  <a:srgbClr val="FFFFFF"/>
                </a:solidFill>
              </a:rPr>
              <a:t>From the feedback, MITSloan segmented responses based on organizational rating of analytics usage.</a:t>
            </a:r>
          </a:p>
        </p:txBody>
      </p:sp>
    </p:spTree>
    <p:extLst>
      <p:ext uri="{BB962C8B-B14F-4D97-AF65-F5344CB8AC3E}">
        <p14:creationId xmlns:p14="http://schemas.microsoft.com/office/powerpoint/2010/main" val="1579810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C990EEC-F50B-4210-909B-C6749B647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9C3F85D-435C-45BF-9CFC-7ACE930FAE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7" name="Freeform 6">
              <a:extLst>
                <a:ext uri="{FF2B5EF4-FFF2-40B4-BE49-F238E27FC236}">
                  <a16:creationId xmlns:a16="http://schemas.microsoft.com/office/drawing/2014/main" id="{C0DB1233-B9FA-48CC-A8F7-ECF1C5E94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CC41E8BA-D332-434C-8935-990796DE7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9" name="Freeform 8">
              <a:extLst>
                <a:ext uri="{FF2B5EF4-FFF2-40B4-BE49-F238E27FC236}">
                  <a16:creationId xmlns:a16="http://schemas.microsoft.com/office/drawing/2014/main" id="{F154EBF1-9FA5-411E-8F8A-6AFF90C64E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0" name="Freeform 9">
              <a:extLst>
                <a:ext uri="{FF2B5EF4-FFF2-40B4-BE49-F238E27FC236}">
                  <a16:creationId xmlns:a16="http://schemas.microsoft.com/office/drawing/2014/main" id="{7894F796-53FB-4E54-8A32-85097594C5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E9AFBF9B-D14F-4860-93DD-65B0347DE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EFBB9C89-4D5E-4197-9CF1-E4F1A5DBD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354E5ABB-82A2-45FF-92A9-F0DDD590FCC9}"/>
              </a:ext>
            </a:extLst>
          </p:cNvPr>
          <p:cNvSpPr>
            <a:spLocks noGrp="1"/>
          </p:cNvSpPr>
          <p:nvPr>
            <p:ph type="title"/>
          </p:nvPr>
        </p:nvSpPr>
        <p:spPr>
          <a:xfrm>
            <a:off x="4056063" y="685800"/>
            <a:ext cx="7446961" cy="1752599"/>
          </a:xfrm>
        </p:spPr>
        <p:txBody>
          <a:bodyPr>
            <a:normAutofit/>
          </a:bodyPr>
          <a:lstStyle/>
          <a:p>
            <a:r>
              <a:rPr lang="en-US"/>
              <a:t>Stage 1: Aspirational</a:t>
            </a:r>
          </a:p>
        </p:txBody>
      </p:sp>
      <p:pic>
        <p:nvPicPr>
          <p:cNvPr id="5" name="Picture 5" descr="Graphical user interface, application&#10;&#10;Description automatically generated">
            <a:extLst>
              <a:ext uri="{FF2B5EF4-FFF2-40B4-BE49-F238E27FC236}">
                <a16:creationId xmlns:a16="http://schemas.microsoft.com/office/drawing/2014/main" id="{BA2534F2-A96F-45C4-B184-7EC20EED232A}"/>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6953" r="19466" b="-6"/>
          <a:stretch/>
        </p:blipFill>
        <p:spPr>
          <a:xfrm>
            <a:off x="20" y="1"/>
            <a:ext cx="3175466" cy="2622205"/>
          </a:xfrm>
          <a:custGeom>
            <a:avLst/>
            <a:gdLst/>
            <a:ahLst/>
            <a:cxnLst/>
            <a:rect l="l" t="t" r="r" b="b"/>
            <a:pathLst>
              <a:path w="3175486" h="2622205">
                <a:moveTo>
                  <a:pt x="0" y="0"/>
                </a:moveTo>
                <a:lnTo>
                  <a:pt x="3175486" y="0"/>
                </a:lnTo>
                <a:lnTo>
                  <a:pt x="2733426" y="2622205"/>
                </a:lnTo>
                <a:lnTo>
                  <a:pt x="0" y="2160761"/>
                </a:lnTo>
                <a:close/>
              </a:path>
            </a:pathLst>
          </a:custGeom>
          <a:ln w="38100">
            <a:noFill/>
          </a:ln>
          <a:effectLst/>
        </p:spPr>
      </p:pic>
      <p:pic>
        <p:nvPicPr>
          <p:cNvPr id="8" name="Picture 8" descr="A picture containing person, indoor, table, holding&#10;&#10;Description automatically generated">
            <a:extLst>
              <a:ext uri="{FF2B5EF4-FFF2-40B4-BE49-F238E27FC236}">
                <a16:creationId xmlns:a16="http://schemas.microsoft.com/office/drawing/2014/main" id="{A7BDE414-B7AC-4C01-B35E-0171E9558851}"/>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33526" r="7776" b="-1"/>
          <a:stretch/>
        </p:blipFill>
        <p:spPr>
          <a:xfrm>
            <a:off x="1" y="2160794"/>
            <a:ext cx="2733421" cy="3085156"/>
          </a:xfrm>
          <a:custGeom>
            <a:avLst/>
            <a:gdLst/>
            <a:ahLst/>
            <a:cxnLst/>
            <a:rect l="l" t="t" r="r" b="b"/>
            <a:pathLst>
              <a:path w="2733421" h="3085156">
                <a:moveTo>
                  <a:pt x="0" y="0"/>
                </a:moveTo>
                <a:lnTo>
                  <a:pt x="2733421" y="461444"/>
                </a:lnTo>
                <a:lnTo>
                  <a:pt x="2294818" y="3063138"/>
                </a:lnTo>
                <a:lnTo>
                  <a:pt x="2310547" y="3085156"/>
                </a:lnTo>
                <a:lnTo>
                  <a:pt x="0" y="2741169"/>
                </a:lnTo>
                <a:close/>
              </a:path>
            </a:pathLst>
          </a:custGeom>
          <a:ln w="38100">
            <a:noFill/>
          </a:ln>
          <a:effectLst/>
        </p:spPr>
      </p:pic>
      <p:cxnSp>
        <p:nvCxnSpPr>
          <p:cNvPr id="24" name="Straight Connector 23">
            <a:extLst>
              <a:ext uri="{FF2B5EF4-FFF2-40B4-BE49-F238E27FC236}">
                <a16:creationId xmlns:a16="http://schemas.microsoft.com/office/drawing/2014/main" id="{B47B22C7-CEF9-4F21-850C-A61E0D8767D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2160794"/>
            <a:ext cx="2733421" cy="461412"/>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4" name="Picture 4" descr="Small Business Shop · Free image on Pixabay">
            <a:extLst>
              <a:ext uri="{FF2B5EF4-FFF2-40B4-BE49-F238E27FC236}">
                <a16:creationId xmlns:a16="http://schemas.microsoft.com/office/drawing/2014/main" id="{4556DED9-B68B-4821-BBE8-817AF71917A3}"/>
              </a:ext>
            </a:extLst>
          </p:cNvPr>
          <p:cNvPicPr>
            <a:picLocks noChangeAspect="1"/>
          </p:cNvPicPr>
          <p:nvPr/>
        </p:nvPicPr>
        <p:blipFill rotWithShape="1">
          <a:blip r:embed="rId7"/>
          <a:srcRect r="2" b="32077"/>
          <a:stretch/>
        </p:blipFill>
        <p:spPr>
          <a:xfrm>
            <a:off x="20" y="4901964"/>
            <a:ext cx="3459143" cy="1956037"/>
          </a:xfrm>
          <a:custGeom>
            <a:avLst/>
            <a:gdLst/>
            <a:ahLst/>
            <a:cxnLst/>
            <a:rect l="l" t="t" r="r" b="b"/>
            <a:pathLst>
              <a:path w="3459163" h="1956037">
                <a:moveTo>
                  <a:pt x="0" y="0"/>
                </a:moveTo>
                <a:lnTo>
                  <a:pt x="2310547" y="343987"/>
                </a:lnTo>
                <a:lnTo>
                  <a:pt x="3459163" y="1951804"/>
                </a:lnTo>
                <a:lnTo>
                  <a:pt x="0" y="1956037"/>
                </a:lnTo>
                <a:close/>
              </a:path>
            </a:pathLst>
          </a:custGeom>
          <a:ln w="38100">
            <a:noFill/>
          </a:ln>
          <a:effectLst/>
        </p:spPr>
      </p:pic>
      <p:cxnSp>
        <p:nvCxnSpPr>
          <p:cNvPr id="26" name="Straight Connector 25">
            <a:extLst>
              <a:ext uri="{FF2B5EF4-FFF2-40B4-BE49-F238E27FC236}">
                <a16:creationId xmlns:a16="http://schemas.microsoft.com/office/drawing/2014/main" id="{7FADFBC3-A288-41FA-9445-B6847F6AD7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892132"/>
            <a:ext cx="2360612" cy="343986"/>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C4DAF-A7AF-4E58-B0A5-DB3B4F7B4D90}"/>
              </a:ext>
            </a:extLst>
          </p:cNvPr>
          <p:cNvSpPr>
            <a:spLocks noGrp="1"/>
          </p:cNvSpPr>
          <p:nvPr>
            <p:ph idx="1"/>
          </p:nvPr>
        </p:nvSpPr>
        <p:spPr>
          <a:xfrm>
            <a:off x="4056062" y="2666999"/>
            <a:ext cx="7446961" cy="3124201"/>
          </a:xfrm>
        </p:spPr>
        <p:txBody>
          <a:bodyPr>
            <a:normAutofit/>
          </a:bodyPr>
          <a:lstStyle/>
          <a:p>
            <a:r>
              <a:rPr lang="en-US"/>
              <a:t>Organizations are furthest from their analytical goals.</a:t>
            </a:r>
          </a:p>
          <a:p>
            <a:pPr>
              <a:buClr>
                <a:srgbClr val="1287C3"/>
              </a:buClr>
            </a:pPr>
            <a:r>
              <a:rPr lang="en-US"/>
              <a:t>Primarily focused on the optimization of current business processes.</a:t>
            </a:r>
          </a:p>
          <a:p>
            <a:pPr>
              <a:buClr>
                <a:srgbClr val="1287C3"/>
              </a:buClr>
            </a:pPr>
            <a:r>
              <a:rPr lang="en-US"/>
              <a:t>Foundation for analytics exist, but are analytics are not a current priority.</a:t>
            </a:r>
          </a:p>
        </p:txBody>
      </p:sp>
      <p:sp>
        <p:nvSpPr>
          <p:cNvPr id="6" name="TextBox 5">
            <a:extLst>
              <a:ext uri="{FF2B5EF4-FFF2-40B4-BE49-F238E27FC236}">
                <a16:creationId xmlns:a16="http://schemas.microsoft.com/office/drawing/2014/main" id="{E26797BF-16FB-4B29-BB66-BA01A5A790C7}"/>
              </a:ext>
            </a:extLst>
          </p:cNvPr>
          <p:cNvSpPr txBox="1"/>
          <p:nvPr/>
        </p:nvSpPr>
        <p:spPr>
          <a:xfrm>
            <a:off x="9668553" y="6870700"/>
            <a:ext cx="252344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a:extLst>
                    <a:ext uri="{A12FA001-AC4F-418D-AE19-62706E023703}">
                      <ahyp:hlinkClr xmlns:ahyp="http://schemas.microsoft.com/office/drawing/2018/hyperlinkcolor" val="tx"/>
                    </a:ext>
                  </a:extLst>
                </a:hlinkClick>
              </a:rPr>
              <a:t>CC BY-SA-NC</a:t>
            </a:r>
            <a:r>
              <a:rPr lang="en-US" sz="700">
                <a:solidFill>
                  <a:srgbClr val="FFFFFF"/>
                </a:solidFill>
              </a:rPr>
              <a:t>.</a:t>
            </a:r>
          </a:p>
        </p:txBody>
      </p:sp>
      <p:sp>
        <p:nvSpPr>
          <p:cNvPr id="9" name="TextBox 8">
            <a:extLst>
              <a:ext uri="{FF2B5EF4-FFF2-40B4-BE49-F238E27FC236}">
                <a16:creationId xmlns:a16="http://schemas.microsoft.com/office/drawing/2014/main" id="{1396E4C8-98FA-426D-82FF-51487759F4B7}"/>
              </a:ext>
            </a:extLst>
          </p:cNvPr>
          <p:cNvSpPr txBox="1"/>
          <p:nvPr/>
        </p:nvSpPr>
        <p:spPr>
          <a:xfrm>
            <a:off x="7262249" y="6870700"/>
            <a:ext cx="239360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a:extLst>
                    <a:ext uri="{A12FA001-AC4F-418D-AE19-62706E023703}">
                      <ahyp:hlinkClr xmlns:ahyp="http://schemas.microsoft.com/office/drawing/2018/hyperlinkcolor" val="tx"/>
                    </a:ext>
                  </a:extLst>
                </a:hlinkClick>
              </a:rPr>
              <a:t>CC BY-ND</a:t>
            </a:r>
            <a:r>
              <a:rPr lang="en-US" sz="700">
                <a:solidFill>
                  <a:srgbClr val="FFFFFF"/>
                </a:solidFill>
              </a:rPr>
              <a:t>.</a:t>
            </a:r>
          </a:p>
        </p:txBody>
      </p:sp>
    </p:spTree>
    <p:extLst>
      <p:ext uri="{BB962C8B-B14F-4D97-AF65-F5344CB8AC3E}">
        <p14:creationId xmlns:p14="http://schemas.microsoft.com/office/powerpoint/2010/main" val="109598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ircuit board&#10;&#10;Description automatically generated">
            <a:extLst>
              <a:ext uri="{FF2B5EF4-FFF2-40B4-BE49-F238E27FC236}">
                <a16:creationId xmlns:a16="http://schemas.microsoft.com/office/drawing/2014/main" id="{DB28E0DD-3EA0-4E19-B8C3-968AF6BE5E1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4368" r="12034"/>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2" name="Group 11">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3"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D5637955-9432-4560-AA00-558EECDB1866}"/>
              </a:ext>
            </a:extLst>
          </p:cNvPr>
          <p:cNvSpPr>
            <a:spLocks noGrp="1"/>
          </p:cNvSpPr>
          <p:nvPr>
            <p:ph type="title"/>
          </p:nvPr>
        </p:nvSpPr>
        <p:spPr>
          <a:xfrm>
            <a:off x="972080" y="685800"/>
            <a:ext cx="5260680" cy="1752599"/>
          </a:xfrm>
        </p:spPr>
        <p:txBody>
          <a:bodyPr>
            <a:normAutofit/>
          </a:bodyPr>
          <a:lstStyle/>
          <a:p>
            <a:pPr algn="l"/>
            <a:r>
              <a:rPr lang="en-US"/>
              <a:t>Stage 2: Experienced</a:t>
            </a:r>
          </a:p>
        </p:txBody>
      </p:sp>
      <p:sp>
        <p:nvSpPr>
          <p:cNvPr id="3" name="Content Placeholder 2">
            <a:extLst>
              <a:ext uri="{FF2B5EF4-FFF2-40B4-BE49-F238E27FC236}">
                <a16:creationId xmlns:a16="http://schemas.microsoft.com/office/drawing/2014/main" id="{EC275B49-8ACE-4403-8E89-9D115B257B3D}"/>
              </a:ext>
            </a:extLst>
          </p:cNvPr>
          <p:cNvSpPr>
            <a:spLocks noGrp="1"/>
          </p:cNvSpPr>
          <p:nvPr>
            <p:ph idx="1"/>
          </p:nvPr>
        </p:nvSpPr>
        <p:spPr>
          <a:xfrm>
            <a:off x="643468" y="2666999"/>
            <a:ext cx="5260680" cy="3124201"/>
          </a:xfrm>
        </p:spPr>
        <p:txBody>
          <a:bodyPr>
            <a:normAutofit/>
          </a:bodyPr>
          <a:lstStyle/>
          <a:p>
            <a:r>
              <a:rPr lang="en-US" sz="2000"/>
              <a:t>Analytical experience is gained through success in stage 1.</a:t>
            </a:r>
          </a:p>
          <a:p>
            <a:pPr>
              <a:buClr>
                <a:srgbClr val="1287C3"/>
              </a:buClr>
            </a:pPr>
            <a:r>
              <a:rPr lang="en-US" sz="2000"/>
              <a:t>Cost management is less of a concern.</a:t>
            </a:r>
          </a:p>
          <a:p>
            <a:pPr>
              <a:buClr>
                <a:srgbClr val="1287C3"/>
              </a:buClr>
            </a:pPr>
            <a:r>
              <a:rPr lang="en-US" sz="2000"/>
              <a:t>Begins to optimize management of data in order to improve business.</a:t>
            </a:r>
          </a:p>
        </p:txBody>
      </p:sp>
      <p:sp>
        <p:nvSpPr>
          <p:cNvPr id="5" name="TextBox 4">
            <a:extLst>
              <a:ext uri="{FF2B5EF4-FFF2-40B4-BE49-F238E27FC236}">
                <a16:creationId xmlns:a16="http://schemas.microsoft.com/office/drawing/2014/main" id="{C143C145-0747-4A13-999E-38D58461E934}"/>
              </a:ext>
            </a:extLst>
          </p:cNvPr>
          <p:cNvSpPr txBox="1"/>
          <p:nvPr/>
        </p:nvSpPr>
        <p:spPr>
          <a:xfrm>
            <a:off x="9814426" y="6657945"/>
            <a:ext cx="237757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4217992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A4EC59-B8A3-489A-9FB4-AA0699200E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icon&#10;&#10;Description automatically generated">
            <a:extLst>
              <a:ext uri="{FF2B5EF4-FFF2-40B4-BE49-F238E27FC236}">
                <a16:creationId xmlns:a16="http://schemas.microsoft.com/office/drawing/2014/main" id="{C9A936F8-C6DB-47FB-B05D-A1399861AB44}"/>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3072" b="9037"/>
          <a:stretch/>
        </p:blipFill>
        <p:spPr>
          <a:xfrm>
            <a:off x="20" y="10"/>
            <a:ext cx="12191980" cy="6857990"/>
          </a:xfrm>
          <a:prstGeom prst="rect">
            <a:avLst/>
          </a:prstGeom>
        </p:spPr>
      </p:pic>
      <p:sp>
        <p:nvSpPr>
          <p:cNvPr id="12" name="Freeform 15">
            <a:extLst>
              <a:ext uri="{FF2B5EF4-FFF2-40B4-BE49-F238E27FC236}">
                <a16:creationId xmlns:a16="http://schemas.microsoft.com/office/drawing/2014/main" id="{1143E968-E203-496D-A1AD-2EA10AB3E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3005669" y="-16933"/>
            <a:ext cx="9220200" cy="6891867"/>
          </a:xfrm>
          <a:custGeom>
            <a:avLst/>
            <a:gdLst>
              <a:gd name="connsiteX0" fmla="*/ 5427133 w 7340600"/>
              <a:gd name="connsiteY0" fmla="*/ 8466 h 6883400"/>
              <a:gd name="connsiteX1" fmla="*/ 4783666 w 7340600"/>
              <a:gd name="connsiteY1" fmla="*/ 2573866 h 6883400"/>
              <a:gd name="connsiteX2" fmla="*/ 7340600 w 7340600"/>
              <a:gd name="connsiteY2" fmla="*/ 6874933 h 6883400"/>
              <a:gd name="connsiteX3" fmla="*/ 0 w 7340600"/>
              <a:gd name="connsiteY3" fmla="*/ 6883400 h 6883400"/>
              <a:gd name="connsiteX4" fmla="*/ 8466 w 7340600"/>
              <a:gd name="connsiteY4" fmla="*/ 0 h 6883400"/>
              <a:gd name="connsiteX5" fmla="*/ 5427133 w 7340600"/>
              <a:gd name="connsiteY5" fmla="*/ 8466 h 6883400"/>
              <a:gd name="connsiteX0" fmla="*/ 8382001 w 10295468"/>
              <a:gd name="connsiteY0" fmla="*/ 8466 h 6883400"/>
              <a:gd name="connsiteX1" fmla="*/ 7738534 w 10295468"/>
              <a:gd name="connsiteY1" fmla="*/ 2573866 h 6883400"/>
              <a:gd name="connsiteX2" fmla="*/ 10295468 w 10295468"/>
              <a:gd name="connsiteY2" fmla="*/ 6874933 h 6883400"/>
              <a:gd name="connsiteX3" fmla="*/ 2954868 w 10295468"/>
              <a:gd name="connsiteY3" fmla="*/ 6883400 h 6883400"/>
              <a:gd name="connsiteX4" fmla="*/ 0 w 10295468"/>
              <a:gd name="connsiteY4" fmla="*/ 0 h 6883400"/>
              <a:gd name="connsiteX5" fmla="*/ 8382001 w 10295468"/>
              <a:gd name="connsiteY5" fmla="*/ 8466 h 6883400"/>
              <a:gd name="connsiteX0" fmla="*/ 8382001 w 10295468"/>
              <a:gd name="connsiteY0" fmla="*/ 8466 h 6891867"/>
              <a:gd name="connsiteX1" fmla="*/ 7738534 w 10295468"/>
              <a:gd name="connsiteY1" fmla="*/ 2573866 h 6891867"/>
              <a:gd name="connsiteX2" fmla="*/ 10295468 w 10295468"/>
              <a:gd name="connsiteY2" fmla="*/ 6874933 h 6891867"/>
              <a:gd name="connsiteX3" fmla="*/ 16935 w 10295468"/>
              <a:gd name="connsiteY3" fmla="*/ 6891867 h 6891867"/>
              <a:gd name="connsiteX4" fmla="*/ 0 w 10295468"/>
              <a:gd name="connsiteY4" fmla="*/ 0 h 6891867"/>
              <a:gd name="connsiteX5" fmla="*/ 8382001 w 10295468"/>
              <a:gd name="connsiteY5" fmla="*/ 8466 h 6891867"/>
              <a:gd name="connsiteX0" fmla="*/ 8382001 w 8382001"/>
              <a:gd name="connsiteY0" fmla="*/ 8466 h 6891867"/>
              <a:gd name="connsiteX1" fmla="*/ 7738534 w 8382001"/>
              <a:gd name="connsiteY1" fmla="*/ 2573866 h 6891867"/>
              <a:gd name="connsiteX2" fmla="*/ 7340602 w 8382001"/>
              <a:gd name="connsiteY2" fmla="*/ 6883400 h 6891867"/>
              <a:gd name="connsiteX3" fmla="*/ 16935 w 8382001"/>
              <a:gd name="connsiteY3" fmla="*/ 6891867 h 6891867"/>
              <a:gd name="connsiteX4" fmla="*/ 0 w 8382001"/>
              <a:gd name="connsiteY4" fmla="*/ 0 h 6891867"/>
              <a:gd name="connsiteX5" fmla="*/ 8382001 w 8382001"/>
              <a:gd name="connsiteY5" fmla="*/ 8466 h 6891867"/>
              <a:gd name="connsiteX0" fmla="*/ 8382001 w 9220200"/>
              <a:gd name="connsiteY0" fmla="*/ 8466 h 6891867"/>
              <a:gd name="connsiteX1" fmla="*/ 9220200 w 9220200"/>
              <a:gd name="connsiteY1" fmla="*/ 5350932 h 6891867"/>
              <a:gd name="connsiteX2" fmla="*/ 7340602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 name="connsiteX0" fmla="*/ 8382001 w 9220200"/>
              <a:gd name="connsiteY0" fmla="*/ 8466 h 6891867"/>
              <a:gd name="connsiteX1" fmla="*/ 9220200 w 9220200"/>
              <a:gd name="connsiteY1" fmla="*/ 5350932 h 6891867"/>
              <a:gd name="connsiteX2" fmla="*/ 7298269 w 9220200"/>
              <a:gd name="connsiteY2" fmla="*/ 6883400 h 6891867"/>
              <a:gd name="connsiteX3" fmla="*/ 16935 w 9220200"/>
              <a:gd name="connsiteY3" fmla="*/ 6891867 h 6891867"/>
              <a:gd name="connsiteX4" fmla="*/ 0 w 9220200"/>
              <a:gd name="connsiteY4" fmla="*/ 0 h 6891867"/>
              <a:gd name="connsiteX5" fmla="*/ 8382001 w 9220200"/>
              <a:gd name="connsiteY5" fmla="*/ 8466 h 689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0200" h="6891867">
                <a:moveTo>
                  <a:pt x="8382001" y="8466"/>
                </a:moveTo>
                <a:lnTo>
                  <a:pt x="9220200" y="5350932"/>
                </a:lnTo>
                <a:lnTo>
                  <a:pt x="7298269" y="6883400"/>
                </a:lnTo>
                <a:lnTo>
                  <a:pt x="16935" y="6891867"/>
                </a:lnTo>
                <a:lnTo>
                  <a:pt x="0" y="0"/>
                </a:lnTo>
                <a:lnTo>
                  <a:pt x="8382001" y="8466"/>
                </a:lnTo>
                <a:close/>
              </a:path>
            </a:pathLst>
          </a:custGeom>
          <a:solidFill>
            <a:schemeClr val="tx1">
              <a:lumMod val="95000"/>
              <a:lumOff val="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BB3444A-472E-400E-81D0-7CCDEEECC9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15" name="Freeform 6">
              <a:extLst>
                <a:ext uri="{FF2B5EF4-FFF2-40B4-BE49-F238E27FC236}">
                  <a16:creationId xmlns:a16="http://schemas.microsoft.com/office/drawing/2014/main" id="{B7E64D84-2392-46A1-99D2-C8FC063F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6" name="Freeform 7">
              <a:extLst>
                <a:ext uri="{FF2B5EF4-FFF2-40B4-BE49-F238E27FC236}">
                  <a16:creationId xmlns:a16="http://schemas.microsoft.com/office/drawing/2014/main" id="{89352A95-1C82-4A0D-9B20-8AC7280C7A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7" name="Freeform 8">
              <a:extLst>
                <a:ext uri="{FF2B5EF4-FFF2-40B4-BE49-F238E27FC236}">
                  <a16:creationId xmlns:a16="http://schemas.microsoft.com/office/drawing/2014/main" id="{81B60E48-D617-4CF1-8900-497D49142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8" name="Freeform 9">
              <a:extLst>
                <a:ext uri="{FF2B5EF4-FFF2-40B4-BE49-F238E27FC236}">
                  <a16:creationId xmlns:a16="http://schemas.microsoft.com/office/drawing/2014/main" id="{BFF6C14F-3347-46BB-A317-C1C12263E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9" name="Freeform 10">
              <a:extLst>
                <a:ext uri="{FF2B5EF4-FFF2-40B4-BE49-F238E27FC236}">
                  <a16:creationId xmlns:a16="http://schemas.microsoft.com/office/drawing/2014/main" id="{CDD86299-6737-471C-98C5-872BDC6810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0" name="Freeform 11">
              <a:extLst>
                <a:ext uri="{FF2B5EF4-FFF2-40B4-BE49-F238E27FC236}">
                  <a16:creationId xmlns:a16="http://schemas.microsoft.com/office/drawing/2014/main" id="{60C6C46B-7841-473B-AC3A-9A69908AB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E42D0E84-3021-46CE-8CB8-9D4C3F63414E}"/>
              </a:ext>
            </a:extLst>
          </p:cNvPr>
          <p:cNvSpPr>
            <a:spLocks noGrp="1"/>
          </p:cNvSpPr>
          <p:nvPr>
            <p:ph type="title"/>
          </p:nvPr>
        </p:nvSpPr>
        <p:spPr>
          <a:xfrm>
            <a:off x="3970867" y="558800"/>
            <a:ext cx="7535333" cy="1413933"/>
          </a:xfrm>
        </p:spPr>
        <p:txBody>
          <a:bodyPr>
            <a:normAutofit/>
          </a:bodyPr>
          <a:lstStyle/>
          <a:p>
            <a:r>
              <a:rPr lang="en-US">
                <a:solidFill>
                  <a:schemeClr val="bg1"/>
                </a:solidFill>
              </a:rPr>
              <a:t>Stage 3: Transformed</a:t>
            </a:r>
          </a:p>
        </p:txBody>
      </p:sp>
      <p:sp>
        <p:nvSpPr>
          <p:cNvPr id="3" name="Content Placeholder 2">
            <a:extLst>
              <a:ext uri="{FF2B5EF4-FFF2-40B4-BE49-F238E27FC236}">
                <a16:creationId xmlns:a16="http://schemas.microsoft.com/office/drawing/2014/main" id="{1F440F74-F56D-436E-A014-638E6E1058A8}"/>
              </a:ext>
            </a:extLst>
          </p:cNvPr>
          <p:cNvSpPr>
            <a:spLocks noGrp="1"/>
          </p:cNvSpPr>
          <p:nvPr>
            <p:ph idx="1"/>
          </p:nvPr>
        </p:nvSpPr>
        <p:spPr>
          <a:xfrm>
            <a:off x="3970867" y="2048933"/>
            <a:ext cx="7532156" cy="3742267"/>
          </a:xfrm>
        </p:spPr>
        <p:txBody>
          <a:bodyPr>
            <a:normAutofit/>
          </a:bodyPr>
          <a:lstStyle/>
          <a:p>
            <a:r>
              <a:rPr lang="en-US">
                <a:solidFill>
                  <a:schemeClr val="bg1"/>
                </a:solidFill>
              </a:rPr>
              <a:t>High experience with analytics.</a:t>
            </a:r>
          </a:p>
          <a:p>
            <a:pPr>
              <a:buClr>
                <a:srgbClr val="1287C3"/>
              </a:buClr>
            </a:pPr>
            <a:r>
              <a:rPr lang="en-US">
                <a:solidFill>
                  <a:schemeClr val="bg1"/>
                </a:solidFill>
              </a:rPr>
              <a:t>Less focused on saving money and more focused on targeted investments through analysis.</a:t>
            </a:r>
          </a:p>
          <a:p>
            <a:pPr>
              <a:buClr>
                <a:srgbClr val="1287C3"/>
              </a:buClr>
            </a:pPr>
            <a:r>
              <a:rPr lang="en-US">
                <a:solidFill>
                  <a:schemeClr val="bg1"/>
                </a:solidFill>
              </a:rPr>
              <a:t>3x more likely to outperform industry peers.</a:t>
            </a:r>
          </a:p>
        </p:txBody>
      </p:sp>
      <p:sp>
        <p:nvSpPr>
          <p:cNvPr id="5" name="TextBox 4">
            <a:extLst>
              <a:ext uri="{FF2B5EF4-FFF2-40B4-BE49-F238E27FC236}">
                <a16:creationId xmlns:a16="http://schemas.microsoft.com/office/drawing/2014/main" id="{B06B69AF-C39D-482D-9964-248D9E895370}"/>
              </a:ext>
            </a:extLst>
          </p:cNvPr>
          <p:cNvSpPr txBox="1"/>
          <p:nvPr/>
        </p:nvSpPr>
        <p:spPr>
          <a:xfrm>
            <a:off x="9668553" y="6657945"/>
            <a:ext cx="252344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30498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2FCD9B94-D70B-4446-85E5-ACD3904289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8ABA028C-E9F7-46DF-B99D-7DBF1A96AE80}"/>
              </a:ext>
            </a:extLst>
          </p:cNvPr>
          <p:cNvPicPr>
            <a:picLocks noChangeAspect="1"/>
          </p:cNvPicPr>
          <p:nvPr/>
        </p:nvPicPr>
        <p:blipFill rotWithShape="1">
          <a:blip r:embed="rId2">
            <a:duotone>
              <a:schemeClr val="bg2">
                <a:shade val="45000"/>
                <a:satMod val="135000"/>
              </a:schemeClr>
              <a:prstClr val="white"/>
            </a:duotone>
            <a:alphaModFix amt="25000"/>
            <a:extLst>
              <a:ext uri="{837473B0-CC2E-450A-ABE3-18F120FF3D39}">
                <a1611:picAttrSrcUrl xmlns:a1611="http://schemas.microsoft.com/office/drawing/2016/11/main" r:id="rId3"/>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F9AD4DE-6061-4C33-9685-2DF44E71C41B}"/>
              </a:ext>
            </a:extLst>
          </p:cNvPr>
          <p:cNvSpPr>
            <a:spLocks noGrp="1"/>
          </p:cNvSpPr>
          <p:nvPr>
            <p:ph type="title"/>
          </p:nvPr>
        </p:nvSpPr>
        <p:spPr>
          <a:xfrm>
            <a:off x="643467" y="639099"/>
            <a:ext cx="3647493" cy="4965833"/>
          </a:xfrm>
        </p:spPr>
        <p:txBody>
          <a:bodyPr>
            <a:normAutofit/>
          </a:bodyPr>
          <a:lstStyle/>
          <a:p>
            <a:pPr algn="r"/>
            <a:r>
              <a:rPr lang="en-US"/>
              <a:t>Biggest Obstacle: Implementation</a:t>
            </a:r>
          </a:p>
        </p:txBody>
      </p:sp>
      <p:cxnSp>
        <p:nvCxnSpPr>
          <p:cNvPr id="9" name="Straight Connector 11">
            <a:extLst>
              <a:ext uri="{FF2B5EF4-FFF2-40B4-BE49-F238E27FC236}">
                <a16:creationId xmlns:a16="http://schemas.microsoft.com/office/drawing/2014/main" id="{3378FF8B-3743-48E1-88E3-F4CADB3DEC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06171"/>
            <a:ext cx="0" cy="343168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BB1B173-3DB1-4018-98BB-9989DC9FB6EA}"/>
              </a:ext>
            </a:extLst>
          </p:cNvPr>
          <p:cNvSpPr>
            <a:spLocks noGrp="1"/>
          </p:cNvSpPr>
          <p:nvPr>
            <p:ph idx="1"/>
          </p:nvPr>
        </p:nvSpPr>
        <p:spPr>
          <a:xfrm>
            <a:off x="4979938" y="639099"/>
            <a:ext cx="6591346" cy="4965833"/>
          </a:xfrm>
        </p:spPr>
        <p:txBody>
          <a:bodyPr>
            <a:normAutofit/>
          </a:bodyPr>
          <a:lstStyle/>
          <a:p>
            <a:r>
              <a:rPr lang="en-US"/>
              <a:t>Only 1/5 state data quality and governance as an obstacle.</a:t>
            </a:r>
          </a:p>
          <a:p>
            <a:pPr>
              <a:buClr>
                <a:srgbClr val="1287C3"/>
              </a:buClr>
            </a:pPr>
            <a:r>
              <a:rPr lang="en-US"/>
              <a:t>Main issues are organizational.</a:t>
            </a:r>
          </a:p>
          <a:p>
            <a:pPr>
              <a:buClr>
                <a:srgbClr val="1287C3"/>
              </a:buClr>
            </a:pPr>
            <a:r>
              <a:rPr lang="en-US"/>
              <a:t>How do you use analytics to improve business?</a:t>
            </a:r>
          </a:p>
          <a:p>
            <a:pPr>
              <a:buClr>
                <a:srgbClr val="1287C3"/>
              </a:buClr>
            </a:pPr>
            <a:r>
              <a:rPr lang="en-US"/>
              <a:t>Conflicting priorities.</a:t>
            </a:r>
          </a:p>
          <a:p>
            <a:pPr>
              <a:buClr>
                <a:srgbClr val="1287C3"/>
              </a:buClr>
            </a:pPr>
            <a:endParaRPr lang="en-US"/>
          </a:p>
        </p:txBody>
      </p:sp>
      <p:sp>
        <p:nvSpPr>
          <p:cNvPr id="5" name="TextBox 4">
            <a:extLst>
              <a:ext uri="{FF2B5EF4-FFF2-40B4-BE49-F238E27FC236}">
                <a16:creationId xmlns:a16="http://schemas.microsoft.com/office/drawing/2014/main" id="{3F795190-A58B-4555-B6FF-CEBFCA31D7F1}"/>
              </a:ext>
            </a:extLst>
          </p:cNvPr>
          <p:cNvSpPr txBox="1"/>
          <p:nvPr/>
        </p:nvSpPr>
        <p:spPr>
          <a:xfrm>
            <a:off x="9668553" y="6657945"/>
            <a:ext cx="252344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939448334"/>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TotalTime>
  <Words>1240</Words>
  <Application>Microsoft Macintosh PowerPoint</Application>
  <PresentationFormat>Widescreen</PresentationFormat>
  <Paragraphs>105</Paragraphs>
  <Slides>18</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Corbel</vt:lpstr>
      <vt:lpstr>Parallax</vt:lpstr>
      <vt:lpstr>Big Data, Analytics and the Path From Insights to Value</vt:lpstr>
      <vt:lpstr>Introduction</vt:lpstr>
      <vt:lpstr>About the Research</vt:lpstr>
      <vt:lpstr>Analytics = Value</vt:lpstr>
      <vt:lpstr>Three Levels of Capabilities</vt:lpstr>
      <vt:lpstr>Stage 1: Aspirational</vt:lpstr>
      <vt:lpstr>Stage 2: Experienced</vt:lpstr>
      <vt:lpstr>Stage 3: Transformed</vt:lpstr>
      <vt:lpstr>Biggest Obstacle: Implementation</vt:lpstr>
      <vt:lpstr>Understandable Information</vt:lpstr>
      <vt:lpstr>Three Critical Management Steps</vt:lpstr>
      <vt:lpstr>5 Recommendations</vt:lpstr>
      <vt:lpstr>1: Think Biggest</vt:lpstr>
      <vt:lpstr>2. Start in the Middle</vt:lpstr>
      <vt:lpstr>3. Make Analytics Come Alive</vt:lpstr>
      <vt:lpstr>4. Add, Don't Detract</vt:lpstr>
      <vt:lpstr>5. Build the Parts, Plan the Whole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Chafin, Mark (S&amp;T-Student)</cp:lastModifiedBy>
  <cp:revision>7</cp:revision>
  <dcterms:created xsi:type="dcterms:W3CDTF">2021-01-22T03:19:26Z</dcterms:created>
  <dcterms:modified xsi:type="dcterms:W3CDTF">2021-01-28T18:51:03Z</dcterms:modified>
</cp:coreProperties>
</file>